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5" r:id="rId2"/>
    <p:sldId id="266" r:id="rId3"/>
    <p:sldId id="270" r:id="rId4"/>
    <p:sldId id="257" r:id="rId5"/>
    <p:sldId id="258" r:id="rId6"/>
    <p:sldId id="261" r:id="rId7"/>
    <p:sldId id="269" r:id="rId8"/>
    <p:sldId id="264" r:id="rId9"/>
    <p:sldId id="259" r:id="rId10"/>
    <p:sldId id="267" r:id="rId11"/>
    <p:sldId id="263"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4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20"/>
      <c:rAngAx val="0"/>
      <c:perspective val="30"/>
    </c:view3D>
    <c:floor>
      <c:thickness val="0"/>
    </c:floor>
    <c:sideWall>
      <c:thickness val="0"/>
    </c:sideWall>
    <c:backWall>
      <c:thickness val="0"/>
    </c:backWall>
    <c:plotArea>
      <c:layout>
        <c:manualLayout>
          <c:layoutTarget val="inner"/>
          <c:xMode val="edge"/>
          <c:yMode val="edge"/>
          <c:x val="6.6460544787952852E-2"/>
          <c:y val="0.10715647272068704"/>
          <c:w val="0.67865754815121548"/>
          <c:h val="0.51908863246549475"/>
        </c:manualLayout>
      </c:layout>
      <c:bar3DChart>
        <c:barDir val="col"/>
        <c:grouping val="clustered"/>
        <c:varyColors val="0"/>
        <c:ser>
          <c:idx val="0"/>
          <c:order val="0"/>
          <c:tx>
            <c:strRef>
              <c:f>Лист1!$B$1</c:f>
              <c:strCache>
                <c:ptCount val="1"/>
                <c:pt idx="0">
                  <c:v>Facts about Britain</c:v>
                </c:pt>
              </c:strCache>
            </c:strRef>
          </c:tx>
          <c:invertIfNegative val="0"/>
          <c:cat>
            <c:numRef>
              <c:f>Лист1!$A$2:$A$6</c:f>
              <c:numCache>
                <c:formatCode>General</c:formatCode>
                <c:ptCount val="5"/>
                <c:pt idx="0">
                  <c:v>1</c:v>
                </c:pt>
                <c:pt idx="1">
                  <c:v>2</c:v>
                </c:pt>
                <c:pt idx="2">
                  <c:v>3</c:v>
                </c:pt>
                <c:pt idx="3">
                  <c:v>4</c:v>
                </c:pt>
                <c:pt idx="4">
                  <c:v>5</c:v>
                </c:pt>
              </c:numCache>
            </c:numRef>
          </c:cat>
          <c:val>
            <c:numRef>
              <c:f>Лист1!$B$2:$B$6</c:f>
              <c:numCache>
                <c:formatCode>General</c:formatCode>
                <c:ptCount val="5"/>
                <c:pt idx="0">
                  <c:v>84</c:v>
                </c:pt>
                <c:pt idx="1">
                  <c:v>70</c:v>
                </c:pt>
                <c:pt idx="2">
                  <c:v>69</c:v>
                </c:pt>
                <c:pt idx="3">
                  <c:v>61</c:v>
                </c:pt>
                <c:pt idx="4">
                  <c:v>79</c:v>
                </c:pt>
              </c:numCache>
            </c:numRef>
          </c:val>
        </c:ser>
        <c:dLbls>
          <c:showLegendKey val="0"/>
          <c:showVal val="0"/>
          <c:showCatName val="0"/>
          <c:showSerName val="0"/>
          <c:showPercent val="0"/>
          <c:showBubbleSize val="0"/>
        </c:dLbls>
        <c:gapWidth val="150"/>
        <c:shape val="cylinder"/>
        <c:axId val="84188544"/>
        <c:axId val="21238912"/>
        <c:axId val="0"/>
      </c:bar3DChart>
      <c:catAx>
        <c:axId val="84188544"/>
        <c:scaling>
          <c:orientation val="minMax"/>
        </c:scaling>
        <c:delete val="0"/>
        <c:axPos val="b"/>
        <c:numFmt formatCode="General" sourceLinked="1"/>
        <c:majorTickMark val="out"/>
        <c:minorTickMark val="none"/>
        <c:tickLblPos val="nextTo"/>
        <c:crossAx val="21238912"/>
        <c:crosses val="autoZero"/>
        <c:auto val="1"/>
        <c:lblAlgn val="ctr"/>
        <c:lblOffset val="100"/>
        <c:noMultiLvlLbl val="0"/>
      </c:catAx>
      <c:valAx>
        <c:axId val="21238912"/>
        <c:scaling>
          <c:orientation val="minMax"/>
        </c:scaling>
        <c:delete val="0"/>
        <c:axPos val="l"/>
        <c:majorGridlines/>
        <c:numFmt formatCode="General" sourceLinked="1"/>
        <c:majorTickMark val="out"/>
        <c:minorTickMark val="none"/>
        <c:tickLblPos val="nextTo"/>
        <c:crossAx val="8418854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6844E-01F8-4570-88DF-6C500A68A0CE}" type="datetimeFigureOut">
              <a:rPr lang="ru-RU" smtClean="0"/>
              <a:t>06.04.2017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BAD97-07F2-4317-90AA-7F39064E4D2B}" type="slidenum">
              <a:rPr lang="ru-RU" smtClean="0"/>
              <a:t>‹#›</a:t>
            </a:fld>
            <a:endParaRPr lang="ru-RU"/>
          </a:p>
        </p:txBody>
      </p:sp>
    </p:spTree>
    <p:extLst>
      <p:ext uri="{BB962C8B-B14F-4D97-AF65-F5344CB8AC3E}">
        <p14:creationId xmlns:p14="http://schemas.microsoft.com/office/powerpoint/2010/main" val="112205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57BAD97-07F2-4317-90AA-7F39064E4D2B}" type="slidenum">
              <a:rPr lang="ru-RU" smtClean="0"/>
              <a:t>4</a:t>
            </a:fld>
            <a:endParaRPr lang="ru-RU"/>
          </a:p>
        </p:txBody>
      </p:sp>
    </p:spTree>
    <p:extLst>
      <p:ext uri="{BB962C8B-B14F-4D97-AF65-F5344CB8AC3E}">
        <p14:creationId xmlns:p14="http://schemas.microsoft.com/office/powerpoint/2010/main" val="197319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06.04.2017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06.04.2017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5733256"/>
            <a:ext cx="7772400" cy="936104"/>
          </a:xfrm>
        </p:spPr>
        <p:txBody>
          <a:bodyPr/>
          <a:lstStyle/>
          <a:p>
            <a:pPr algn="ctr"/>
            <a:r>
              <a:rPr lang="ru-RU" sz="2000" b="0" cap="none" dirty="0">
                <a:solidFill>
                  <a:prstClr val="black"/>
                </a:solidFill>
                <a:latin typeface="Times New Roman" panose="02020603050405020304" pitchFamily="18" charset="0"/>
                <a:cs typeface="Times New Roman" panose="02020603050405020304" pitchFamily="18" charset="0"/>
              </a:rPr>
              <a:t>Санкт-Петербург</a:t>
            </a:r>
            <a:br>
              <a:rPr lang="ru-RU" sz="2000" b="0" cap="none" dirty="0">
                <a:solidFill>
                  <a:prstClr val="black"/>
                </a:solidFill>
                <a:latin typeface="Times New Roman" panose="02020603050405020304" pitchFamily="18" charset="0"/>
                <a:cs typeface="Times New Roman" panose="02020603050405020304" pitchFamily="18" charset="0"/>
              </a:rPr>
            </a:br>
            <a:r>
              <a:rPr lang="ru-RU" sz="2000" b="0" cap="none" dirty="0">
                <a:solidFill>
                  <a:prstClr val="black"/>
                </a:solidFill>
                <a:latin typeface="Times New Roman" panose="02020603050405020304" pitchFamily="18" charset="0"/>
                <a:cs typeface="Times New Roman" panose="02020603050405020304" pitchFamily="18" charset="0"/>
              </a:rPr>
              <a:t>2017</a:t>
            </a:r>
            <a:endParaRPr lang="ru-RU" dirty="0"/>
          </a:p>
        </p:txBody>
      </p:sp>
      <p:sp>
        <p:nvSpPr>
          <p:cNvPr id="3" name="Текст 2"/>
          <p:cNvSpPr>
            <a:spLocks noGrp="1"/>
          </p:cNvSpPr>
          <p:nvPr>
            <p:ph type="body" idx="1"/>
          </p:nvPr>
        </p:nvSpPr>
        <p:spPr>
          <a:xfrm>
            <a:off x="395536" y="260649"/>
            <a:ext cx="8424935" cy="3456383"/>
          </a:xfrm>
        </p:spPr>
        <p:txBody>
          <a:bodyPr/>
          <a:lstStyle/>
          <a:p>
            <a:pPr algn="ctr"/>
            <a:r>
              <a:rPr lang="ru-RU" sz="2500" b="1" dirty="0">
                <a:solidFill>
                  <a:prstClr val="black"/>
                </a:solidFill>
                <a:latin typeface="Times New Roman" panose="02020603050405020304" pitchFamily="18" charset="0"/>
                <a:ea typeface="+mj-ea"/>
                <a:cs typeface="Times New Roman" panose="02020603050405020304" pitchFamily="18" charset="0"/>
              </a:rPr>
              <a:t>ГБОУ СОШ №619</a:t>
            </a:r>
            <a:br>
              <a:rPr lang="ru-RU" sz="2500" b="1" dirty="0">
                <a:solidFill>
                  <a:prstClr val="black"/>
                </a:solidFill>
                <a:latin typeface="Times New Roman" panose="02020603050405020304" pitchFamily="18" charset="0"/>
                <a:ea typeface="+mj-ea"/>
                <a:cs typeface="Times New Roman" panose="02020603050405020304" pitchFamily="18" charset="0"/>
              </a:rPr>
            </a:br>
            <a:r>
              <a:rPr lang="ru-RU" sz="2500" b="1" dirty="0">
                <a:solidFill>
                  <a:prstClr val="black"/>
                </a:solidFill>
                <a:latin typeface="Times New Roman" panose="02020603050405020304" pitchFamily="18" charset="0"/>
                <a:ea typeface="+mj-ea"/>
                <a:cs typeface="Times New Roman" panose="02020603050405020304" pitchFamily="18" charset="0"/>
              </a:rPr>
              <a:t>Калининского района</a:t>
            </a:r>
            <a:br>
              <a:rPr lang="ru-RU" sz="2500" b="1" dirty="0">
                <a:solidFill>
                  <a:prstClr val="black"/>
                </a:solidFill>
                <a:latin typeface="Times New Roman" panose="02020603050405020304" pitchFamily="18" charset="0"/>
                <a:ea typeface="+mj-ea"/>
                <a:cs typeface="Times New Roman" panose="02020603050405020304" pitchFamily="18" charset="0"/>
              </a:rPr>
            </a:br>
            <a:r>
              <a:rPr lang="ru-RU" sz="2500" b="1" dirty="0">
                <a:solidFill>
                  <a:prstClr val="black"/>
                </a:solidFill>
                <a:latin typeface="Times New Roman" panose="02020603050405020304" pitchFamily="18" charset="0"/>
                <a:ea typeface="+mj-ea"/>
                <a:cs typeface="Times New Roman" panose="02020603050405020304" pitchFamily="18" charset="0"/>
              </a:rPr>
              <a:t/>
            </a:r>
            <a:br>
              <a:rPr lang="ru-RU" sz="2500" b="1" dirty="0">
                <a:solidFill>
                  <a:prstClr val="black"/>
                </a:solidFill>
                <a:latin typeface="Times New Roman" panose="02020603050405020304" pitchFamily="18" charset="0"/>
                <a:ea typeface="+mj-ea"/>
                <a:cs typeface="Times New Roman" panose="02020603050405020304" pitchFamily="18" charset="0"/>
              </a:rPr>
            </a:br>
            <a:r>
              <a:rPr lang="ru-RU" sz="2200" b="1" dirty="0">
                <a:solidFill>
                  <a:prstClr val="black"/>
                </a:solidFill>
                <a:latin typeface="Times New Roman" panose="02020603050405020304" pitchFamily="18" charset="0"/>
                <a:ea typeface="+mj-ea"/>
                <a:cs typeface="Times New Roman" panose="02020603050405020304" pitchFamily="18" charset="0"/>
              </a:rPr>
              <a:t/>
            </a:r>
            <a:br>
              <a:rPr lang="ru-RU" sz="2200" b="1" dirty="0">
                <a:solidFill>
                  <a:prstClr val="black"/>
                </a:solidFill>
                <a:latin typeface="Times New Roman" panose="02020603050405020304" pitchFamily="18" charset="0"/>
                <a:ea typeface="+mj-ea"/>
                <a:cs typeface="Times New Roman" panose="02020603050405020304" pitchFamily="18" charset="0"/>
              </a:rPr>
            </a:br>
            <a:r>
              <a:rPr lang="ru-RU" sz="2500" b="1" dirty="0">
                <a:solidFill>
                  <a:prstClr val="black"/>
                </a:solidFill>
                <a:latin typeface="Times New Roman" panose="02020603050405020304" pitchFamily="18" charset="0"/>
                <a:ea typeface="+mj-ea"/>
                <a:cs typeface="Times New Roman" panose="02020603050405020304" pitchFamily="18" charset="0"/>
              </a:rPr>
              <a:t>«Многогранная Россия»</a:t>
            </a:r>
            <a:br>
              <a:rPr lang="ru-RU" sz="2500" b="1" dirty="0">
                <a:solidFill>
                  <a:prstClr val="black"/>
                </a:solidFill>
                <a:latin typeface="Times New Roman" panose="02020603050405020304" pitchFamily="18" charset="0"/>
                <a:ea typeface="+mj-ea"/>
                <a:cs typeface="Times New Roman" panose="02020603050405020304" pitchFamily="18" charset="0"/>
              </a:rPr>
            </a:br>
            <a:endParaRPr lang="ru-RU" sz="2500" b="1" dirty="0" smtClean="0">
              <a:solidFill>
                <a:prstClr val="black"/>
              </a:solidFill>
              <a:latin typeface="Times New Roman" panose="02020603050405020304" pitchFamily="18" charset="0"/>
              <a:ea typeface="+mj-ea"/>
              <a:cs typeface="Times New Roman" panose="02020603050405020304" pitchFamily="18" charset="0"/>
            </a:endParaRPr>
          </a:p>
          <a:p>
            <a:pPr algn="ctr"/>
            <a:r>
              <a:rPr lang="ru-RU" sz="2200" dirty="0">
                <a:solidFill>
                  <a:prstClr val="black"/>
                </a:solidFill>
                <a:latin typeface="Times New Roman" panose="02020603050405020304" pitchFamily="18" charset="0"/>
                <a:ea typeface="+mj-ea"/>
                <a:cs typeface="Times New Roman" panose="02020603050405020304" pitchFamily="18" charset="0"/>
              </a:rPr>
              <a:t/>
            </a:r>
            <a:br>
              <a:rPr lang="ru-RU" sz="2200" dirty="0">
                <a:solidFill>
                  <a:prstClr val="black"/>
                </a:solidFill>
                <a:latin typeface="Times New Roman" panose="02020603050405020304" pitchFamily="18" charset="0"/>
                <a:ea typeface="+mj-ea"/>
                <a:cs typeface="Times New Roman" panose="02020603050405020304" pitchFamily="18" charset="0"/>
              </a:rPr>
            </a:br>
            <a:r>
              <a:rPr lang="ru-RU" sz="2200" b="1" dirty="0">
                <a:solidFill>
                  <a:prstClr val="black"/>
                </a:solidFill>
                <a:latin typeface="Times New Roman" panose="02020603050405020304" pitchFamily="18" charset="0"/>
                <a:ea typeface="+mj-ea"/>
                <a:cs typeface="Times New Roman" panose="02020603050405020304" pitchFamily="18" charset="0"/>
              </a:rPr>
              <a:t>Реалии в английском языке как средство выражения национально-культурных особенностей</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62275"/>
            <a:ext cx="7772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955913"/>
            <a:ext cx="4824536" cy="163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95936" y="2567226"/>
            <a:ext cx="4824536" cy="2739211"/>
          </a:xfrm>
          <a:prstGeom prst="rect">
            <a:avLst/>
          </a:prstGeom>
        </p:spPr>
        <p:txBody>
          <a:bodyPr wrap="square">
            <a:spAutoFit/>
          </a:bodyPr>
          <a:lstStyle/>
          <a:p>
            <a:endParaRPr lang="ru-RU" sz="2200" dirty="0" smtClean="0">
              <a:solidFill>
                <a:prstClr val="black"/>
              </a:solidFill>
              <a:latin typeface="Times New Roman" panose="02020603050405020304" pitchFamily="18" charset="0"/>
              <a:ea typeface="+mj-ea"/>
              <a:cs typeface="Times New Roman" panose="02020603050405020304" pitchFamily="18" charset="0"/>
            </a:endParaRPr>
          </a:p>
          <a:p>
            <a:endParaRPr lang="ru-RU" sz="2200" dirty="0">
              <a:solidFill>
                <a:prstClr val="black"/>
              </a:solidFill>
              <a:latin typeface="Times New Roman" panose="02020603050405020304" pitchFamily="18" charset="0"/>
              <a:ea typeface="+mj-ea"/>
              <a:cs typeface="Times New Roman" panose="02020603050405020304" pitchFamily="18" charset="0"/>
            </a:endParaRPr>
          </a:p>
          <a:p>
            <a:endParaRPr lang="ru-RU" sz="2200" dirty="0" smtClean="0">
              <a:solidFill>
                <a:prstClr val="black"/>
              </a:solidFill>
              <a:latin typeface="Times New Roman" panose="02020603050405020304" pitchFamily="18" charset="0"/>
              <a:ea typeface="+mj-ea"/>
              <a:cs typeface="Times New Roman" panose="02020603050405020304" pitchFamily="18" charset="0"/>
            </a:endParaRPr>
          </a:p>
          <a:p>
            <a:endParaRPr lang="ru-RU" sz="2200" dirty="0">
              <a:solidFill>
                <a:prstClr val="black"/>
              </a:solidFill>
              <a:latin typeface="Times New Roman" panose="02020603050405020304" pitchFamily="18" charset="0"/>
              <a:ea typeface="+mj-ea"/>
              <a:cs typeface="Times New Roman" panose="02020603050405020304" pitchFamily="18" charset="0"/>
            </a:endParaRPr>
          </a:p>
          <a:p>
            <a:pPr algn="r"/>
            <a:r>
              <a:rPr lang="ru-RU" sz="2200" dirty="0" err="1" smtClean="0">
                <a:solidFill>
                  <a:prstClr val="black"/>
                </a:solidFill>
                <a:latin typeface="Times New Roman" panose="02020603050405020304" pitchFamily="18" charset="0"/>
                <a:ea typeface="+mj-ea"/>
                <a:cs typeface="Times New Roman" panose="02020603050405020304" pitchFamily="18" charset="0"/>
              </a:rPr>
              <a:t>Перекина</a:t>
            </a:r>
            <a:r>
              <a:rPr lang="ru-RU" sz="2200" dirty="0" smtClean="0">
                <a:solidFill>
                  <a:prstClr val="black"/>
                </a:solidFill>
                <a:latin typeface="Times New Roman" panose="02020603050405020304" pitchFamily="18" charset="0"/>
                <a:ea typeface="+mj-ea"/>
                <a:cs typeface="Times New Roman" panose="02020603050405020304" pitchFamily="18" charset="0"/>
              </a:rPr>
              <a:t> </a:t>
            </a:r>
            <a:r>
              <a:rPr lang="ru-RU" sz="2200" dirty="0">
                <a:solidFill>
                  <a:prstClr val="black"/>
                </a:solidFill>
                <a:latin typeface="Times New Roman" panose="02020603050405020304" pitchFamily="18" charset="0"/>
                <a:ea typeface="+mj-ea"/>
                <a:cs typeface="Times New Roman" panose="02020603050405020304" pitchFamily="18" charset="0"/>
              </a:rPr>
              <a:t>Елена</a:t>
            </a:r>
            <a:br>
              <a:rPr lang="ru-RU" sz="2200" dirty="0">
                <a:solidFill>
                  <a:prstClr val="black"/>
                </a:solidFill>
                <a:latin typeface="Times New Roman" panose="02020603050405020304" pitchFamily="18" charset="0"/>
                <a:ea typeface="+mj-ea"/>
                <a:cs typeface="Times New Roman" panose="02020603050405020304" pitchFamily="18" charset="0"/>
              </a:rPr>
            </a:br>
            <a:r>
              <a:rPr lang="ru-RU" sz="2200" dirty="0">
                <a:solidFill>
                  <a:prstClr val="black"/>
                </a:solidFill>
                <a:latin typeface="Times New Roman" panose="02020603050405020304" pitchFamily="18" charset="0"/>
                <a:ea typeface="+mj-ea"/>
                <a:cs typeface="Times New Roman" panose="02020603050405020304" pitchFamily="18" charset="0"/>
              </a:rPr>
              <a:t>8Б класс</a:t>
            </a:r>
            <a:br>
              <a:rPr lang="ru-RU" sz="2200" dirty="0">
                <a:solidFill>
                  <a:prstClr val="black"/>
                </a:solidFill>
                <a:latin typeface="Times New Roman" panose="02020603050405020304" pitchFamily="18" charset="0"/>
                <a:ea typeface="+mj-ea"/>
                <a:cs typeface="Times New Roman" panose="02020603050405020304" pitchFamily="18" charset="0"/>
              </a:rPr>
            </a:br>
            <a:r>
              <a:rPr lang="ru-RU" sz="2200" dirty="0">
                <a:solidFill>
                  <a:prstClr val="black"/>
                </a:solidFill>
                <a:latin typeface="Times New Roman" panose="02020603050405020304" pitchFamily="18" charset="0"/>
                <a:ea typeface="+mj-ea"/>
                <a:cs typeface="Times New Roman" panose="02020603050405020304" pitchFamily="18" charset="0"/>
              </a:rPr>
              <a:t>Научный руководитель: Шмелева И.А.</a:t>
            </a:r>
            <a:br>
              <a:rPr lang="ru-RU" sz="2200" dirty="0">
                <a:solidFill>
                  <a:prstClr val="black"/>
                </a:solidFill>
                <a:latin typeface="Times New Roman" panose="02020603050405020304" pitchFamily="18" charset="0"/>
                <a:ea typeface="+mj-ea"/>
                <a:cs typeface="Times New Roman" panose="02020603050405020304" pitchFamily="18" charset="0"/>
              </a:rPr>
            </a:br>
            <a:endParaRPr lang="ru-RU" dirty="0"/>
          </a:p>
        </p:txBody>
      </p:sp>
    </p:spTree>
    <p:extLst>
      <p:ext uri="{BB962C8B-B14F-4D97-AF65-F5344CB8AC3E}">
        <p14:creationId xmlns:p14="http://schemas.microsoft.com/office/powerpoint/2010/main" val="155514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626968" cy="6322714"/>
          </a:xfrm>
        </p:spPr>
        <p:txBody>
          <a:bodyPr>
            <a:normAutofit fontScale="90000"/>
          </a:bodyPr>
          <a:lstStyle/>
          <a:p>
            <a:r>
              <a:rPr lang="en-US" sz="3600" b="1" dirty="0">
                <a:latin typeface="Times New Roman" panose="02020603050405020304" pitchFamily="18" charset="0"/>
                <a:cs typeface="Times New Roman" panose="02020603050405020304" pitchFamily="18" charset="0"/>
              </a:rPr>
              <a:t>British </a:t>
            </a:r>
            <a:r>
              <a:rPr lang="en-US" sz="3600" b="1" dirty="0" smtClean="0">
                <a:latin typeface="Times New Roman" panose="02020603050405020304" pitchFamily="18" charset="0"/>
                <a:cs typeface="Times New Roman" panose="02020603050405020304" pitchFamily="18" charset="0"/>
              </a:rPr>
              <a:t>superstitions</a:t>
            </a:r>
            <a:r>
              <a:rPr lang="ru-RU" sz="3600" b="1" dirty="0" smtClean="0">
                <a:latin typeface="Times New Roman" panose="02020603050405020304" pitchFamily="18" charset="0"/>
                <a:cs typeface="Times New Roman" panose="02020603050405020304" pitchFamily="18" charset="0"/>
              </a:rPr>
              <a:t/>
            </a:r>
            <a:br>
              <a:rPr lang="ru-RU" sz="3600" b="1" dirty="0" smtClean="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(Плохие приметы)</a:t>
            </a:r>
            <a:br>
              <a:rPr lang="ru-RU" sz="3600" b="1"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It's extremely unlucky </a:t>
            </a:r>
            <a:r>
              <a:rPr lang="en-US" sz="2000" b="1" dirty="0">
                <a:latin typeface="Times New Roman" panose="02020603050405020304" pitchFamily="18" charset="0"/>
                <a:cs typeface="Times New Roman" panose="02020603050405020304" pitchFamily="18" charset="0"/>
              </a:rPr>
              <a:t>to walk under a ladder </a:t>
            </a:r>
            <a:r>
              <a:rPr lang="en-US" sz="2000" dirty="0">
                <a:latin typeface="Times New Roman" panose="02020603050405020304" pitchFamily="18" charset="0"/>
                <a:cs typeface="Times New Roman" panose="02020603050405020304" pitchFamily="18" charset="0"/>
              </a:rPr>
              <a:t>propped against a wall or a building</a:t>
            </a:r>
            <a:r>
              <a:rPr lang="en-US"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It's very bad luck </a:t>
            </a:r>
            <a:r>
              <a:rPr lang="en-US" sz="2000" b="1" dirty="0">
                <a:latin typeface="Times New Roman" panose="02020603050405020304" pitchFamily="18" charset="0"/>
                <a:cs typeface="Times New Roman" panose="02020603050405020304" pitchFamily="18" charset="0"/>
              </a:rPr>
              <a:t>to open an umbrella in the </a:t>
            </a:r>
            <a:r>
              <a:rPr lang="en-US" sz="2000" b="1" dirty="0" smtClean="0">
                <a:latin typeface="Times New Roman" panose="02020603050405020304" pitchFamily="18" charset="0"/>
                <a:cs typeface="Times New Roman" panose="02020603050405020304" pitchFamily="18" charset="0"/>
              </a:rPr>
              <a:t>house</a:t>
            </a:r>
            <a:r>
              <a:rPr lang="ru-RU" sz="2000" b="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will either bring misfortune to the person who has opened it or to those who live in the house</a:t>
            </a:r>
            <a:r>
              <a:rPr lang="en-US"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It's unlucky </a:t>
            </a:r>
            <a:r>
              <a:rPr lang="en-US" sz="2000" b="1" dirty="0">
                <a:latin typeface="Times New Roman" panose="02020603050405020304" pitchFamily="18" charset="0"/>
                <a:cs typeface="Times New Roman" panose="02020603050405020304" pitchFamily="18" charset="0"/>
              </a:rPr>
              <a:t>to meet or pass someone on the stairs</a:t>
            </a:r>
            <a:r>
              <a:rPr lang="en-US" sz="2000" dirty="0">
                <a:latin typeface="Times New Roman" panose="02020603050405020304" pitchFamily="18" charset="0"/>
                <a:cs typeface="Times New Roman" panose="02020603050405020304" pitchFamily="18" charset="0"/>
              </a:rPr>
              <a:t>. It's unavoidable, cross your fingers</a:t>
            </a:r>
            <a:r>
              <a:rPr lang="en-US"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It's unlucky </a:t>
            </a:r>
            <a:r>
              <a:rPr lang="en-US" sz="2000" b="1" dirty="0">
                <a:latin typeface="Times New Roman" panose="02020603050405020304" pitchFamily="18" charset="0"/>
                <a:cs typeface="Times New Roman" panose="02020603050405020304" pitchFamily="18" charset="0"/>
              </a:rPr>
              <a:t>to take the last piece of bread </a:t>
            </a:r>
            <a:r>
              <a:rPr lang="en-US" sz="2000" dirty="0">
                <a:latin typeface="Times New Roman" panose="02020603050405020304" pitchFamily="18" charset="0"/>
                <a:cs typeface="Times New Roman" panose="02020603050405020304" pitchFamily="18" charset="0"/>
              </a:rPr>
              <a:t>on the plate</a:t>
            </a:r>
            <a:r>
              <a:rPr lang="en-US"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It's unlucky </a:t>
            </a:r>
            <a:r>
              <a:rPr lang="en-US" sz="2000" b="1" dirty="0">
                <a:latin typeface="Times New Roman" panose="02020603050405020304" pitchFamily="18" charset="0"/>
                <a:cs typeface="Times New Roman" panose="02020603050405020304" pitchFamily="18" charset="0"/>
              </a:rPr>
              <a:t>to put new shoes on the table</a:t>
            </a:r>
            <a:r>
              <a:rPr lang="en-US"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It's bad luck </a:t>
            </a:r>
            <a:r>
              <a:rPr lang="en-US" sz="2000" b="1" dirty="0">
                <a:latin typeface="Times New Roman" panose="02020603050405020304" pitchFamily="18" charset="0"/>
                <a:cs typeface="Times New Roman" panose="02020603050405020304" pitchFamily="18" charset="0"/>
              </a:rPr>
              <a:t>to </a:t>
            </a:r>
            <a:r>
              <a:rPr lang="en-US" sz="2000" b="1" dirty="0" smtClean="0">
                <a:latin typeface="Times New Roman" panose="02020603050405020304" pitchFamily="18" charset="0"/>
                <a:cs typeface="Times New Roman" panose="02020603050405020304" pitchFamily="18" charset="0"/>
              </a:rPr>
              <a:t>p</a:t>
            </a:r>
            <a:r>
              <a:rPr lang="en-US" sz="2000" b="1" dirty="0">
                <a:latin typeface="Times New Roman" panose="02020603050405020304" pitchFamily="18" charset="0"/>
                <a:cs typeface="Times New Roman" panose="02020603050405020304" pitchFamily="18" charset="0"/>
              </a:rPr>
              <a:t>i</a:t>
            </a:r>
            <a:r>
              <a:rPr lang="en-US" sz="2000" b="1" dirty="0" smtClean="0">
                <a:latin typeface="Times New Roman" panose="02020603050405020304" pitchFamily="18" charset="0"/>
                <a:cs typeface="Times New Roman" panose="02020603050405020304" pitchFamily="18" charset="0"/>
              </a:rPr>
              <a:t>ck </a:t>
            </a:r>
            <a:r>
              <a:rPr lang="en-US" sz="2000" b="1" dirty="0">
                <a:latin typeface="Times New Roman" panose="02020603050405020304" pitchFamily="18" charset="0"/>
                <a:cs typeface="Times New Roman" panose="02020603050405020304" pitchFamily="18" charset="0"/>
              </a:rPr>
              <a:t>up scissors </a:t>
            </a:r>
            <a:r>
              <a:rPr lang="en-US" sz="2000" dirty="0">
                <a:latin typeface="Times New Roman" panose="02020603050405020304" pitchFamily="18" charset="0"/>
                <a:cs typeface="Times New Roman" panose="02020603050405020304" pitchFamily="18" charset="0"/>
              </a:rPr>
              <a:t>that you've dropped</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2050" name="Picture 2" descr="D:\Users\shmeleva_i_a\Desktop\фото многогранная\br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49980"/>
            <a:ext cx="2400268" cy="1800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D:\Users\shmeleva_i_a\Desktop\фото многогранная\fing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0625" y="2708920"/>
            <a:ext cx="2260309" cy="15087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D:\Users\shmeleva_i_a\Desktop\фото многогранная\stai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0964" y="2095840"/>
            <a:ext cx="2024071" cy="13485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D:\Users\shmeleva_i_a\Desktop\фото многогранная\scisso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0964" y="5391141"/>
            <a:ext cx="2543944" cy="1478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D:\Users\shmeleva_i_a\Desktop\фото многогранная\sho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7570" y="4653136"/>
            <a:ext cx="1477338" cy="14773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5" name="Picture 7" descr="D:\Users\shmeleva_i_a\Desktop\фото многогранная\umbrell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835705" flipV="1">
            <a:off x="7429372" y="744988"/>
            <a:ext cx="2211072" cy="1931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D:\Users\shmeleva_i_a\Desktop\фото многогранная\stair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3455" y="111345"/>
            <a:ext cx="2674115" cy="17248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656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595739">
            <a:off x="498880" y="383470"/>
            <a:ext cx="3549352" cy="2752780"/>
          </a:xfrm>
        </p:spPr>
        <p:txBody>
          <a:bodyPr>
            <a:normAutofit fontScale="90000"/>
          </a:bodyPr>
          <a:lstStyle/>
          <a:p>
            <a:r>
              <a:rPr lang="en-US" sz="2400" b="1" dirty="0" smtClean="0">
                <a:latin typeface="Times New Roman" panose="02020603050405020304" pitchFamily="18" charset="0"/>
                <a:cs typeface="Times New Roman" panose="02020603050405020304" pitchFamily="18" charset="0"/>
              </a:rPr>
              <a:t>The British in quotes</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An Englishman, even if he is alone, forms an orderly </a:t>
            </a:r>
            <a:r>
              <a:rPr lang="en-US" sz="2400" b="1" i="1" dirty="0" smtClean="0">
                <a:latin typeface="Times New Roman" panose="02020603050405020304" pitchFamily="18" charset="0"/>
                <a:cs typeface="Times New Roman" panose="02020603050405020304" pitchFamily="18" charset="0"/>
              </a:rPr>
              <a:t>queue</a:t>
            </a:r>
            <a:r>
              <a:rPr lang="en-US" sz="2400" dirty="0" smtClean="0">
                <a:latin typeface="Times New Roman" panose="02020603050405020304" pitchFamily="18" charset="0"/>
                <a:cs typeface="Times New Roman" panose="02020603050405020304" pitchFamily="18" charset="0"/>
              </a:rPr>
              <a:t> of one.</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In Britain you need four ‘</a:t>
            </a:r>
            <a:r>
              <a:rPr lang="en-US" sz="2400" b="1" i="1" dirty="0" smtClean="0">
                <a:latin typeface="Times New Roman" panose="02020603050405020304" pitchFamily="18" charset="0"/>
                <a:cs typeface="Times New Roman" panose="02020603050405020304" pitchFamily="18" charset="0"/>
              </a:rPr>
              <a:t>thank </a:t>
            </a:r>
            <a:r>
              <a:rPr lang="en-US" sz="2400" b="1" i="1" dirty="0" err="1" smtClean="0">
                <a:latin typeface="Times New Roman" panose="02020603050405020304" pitchFamily="18" charset="0"/>
                <a:cs typeface="Times New Roman" panose="02020603050405020304" pitchFamily="18" charset="0"/>
              </a:rPr>
              <a:t>you</a:t>
            </a:r>
            <a:r>
              <a:rPr lang="en-US" sz="2400" dirty="0" err="1"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 to buy a bus ticket.</a:t>
            </a:r>
            <a:br>
              <a:rPr lang="en-US"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23928" y="476672"/>
            <a:ext cx="4896544"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q</a:t>
            </a:r>
            <a:r>
              <a:rPr lang="en-US" sz="2400" b="1" dirty="0" smtClean="0">
                <a:latin typeface="Times New Roman" panose="02020603050405020304" pitchFamily="18" charset="0"/>
                <a:cs typeface="Times New Roman" panose="02020603050405020304" pitchFamily="18" charset="0"/>
              </a:rPr>
              <a:t>ueue jumping –</a:t>
            </a:r>
            <a:r>
              <a:rPr lang="ru-RU" sz="2400" b="1" dirty="0" smtClean="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получить что-то или пройти куда-то без очереди</a:t>
            </a:r>
            <a:r>
              <a:rPr lang="en-US" sz="2400" b="1" i="1" dirty="0" smtClean="0">
                <a:latin typeface="Times New Roman" panose="02020603050405020304" pitchFamily="18" charset="0"/>
                <a:cs typeface="Times New Roman" panose="02020603050405020304" pitchFamily="18" charset="0"/>
              </a:rPr>
              <a:t> </a:t>
            </a:r>
            <a:endParaRPr lang="ru-RU" sz="24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923928" y="1556792"/>
            <a:ext cx="5040560" cy="892552"/>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a:t>
            </a:r>
            <a:r>
              <a:rPr lang="en-US" sz="2800" b="1" dirty="0" smtClean="0">
                <a:latin typeface="Times New Roman" panose="02020603050405020304" pitchFamily="18" charset="0"/>
                <a:cs typeface="Times New Roman" panose="02020603050405020304" pitchFamily="18" charset="0"/>
              </a:rPr>
              <a:t>orry –</a:t>
            </a:r>
            <a:r>
              <a:rPr lang="ru-RU" sz="2800" b="1" dirty="0" smtClean="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одно из важнейших слов, которое всегда «на языке»</a:t>
            </a:r>
            <a:r>
              <a:rPr lang="en-US" sz="2400" b="1" i="1" dirty="0" smtClean="0">
                <a:latin typeface="Times New Roman" panose="02020603050405020304" pitchFamily="18" charset="0"/>
                <a:cs typeface="Times New Roman" panose="02020603050405020304" pitchFamily="18" charset="0"/>
              </a:rPr>
              <a:t> </a:t>
            </a:r>
            <a:endParaRPr lang="ru-RU" sz="2400"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9512" y="2852936"/>
            <a:ext cx="8784976"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true Brit can </a:t>
            </a:r>
            <a:r>
              <a:rPr lang="en-US" sz="2400" b="1" dirty="0" smtClean="0">
                <a:latin typeface="Times New Roman" panose="02020603050405020304" pitchFamily="18" charset="0"/>
                <a:cs typeface="Times New Roman" panose="02020603050405020304" pitchFamily="18" charset="0"/>
              </a:rPr>
              <a:t>keep his head </a:t>
            </a:r>
            <a:r>
              <a:rPr lang="en-US" sz="2400" dirty="0" smtClean="0">
                <a:latin typeface="Times New Roman" panose="02020603050405020304" pitchFamily="18" charset="0"/>
                <a:cs typeface="Times New Roman" panose="02020603050405020304" pitchFamily="18" charset="0"/>
              </a:rPr>
              <a:t>in a crisis! – </a:t>
            </a:r>
            <a:r>
              <a:rPr lang="ru-RU" sz="2400" b="1" i="1" dirty="0" smtClean="0">
                <a:latin typeface="Times New Roman" panose="02020603050405020304" pitchFamily="18" charset="0"/>
                <a:cs typeface="Times New Roman" panose="02020603050405020304" pitchFamily="18" charset="0"/>
              </a:rPr>
              <a:t>не терять головы, сохранять спокойствие</a:t>
            </a:r>
            <a:endParaRPr lang="ru-RU" sz="2400" b="1"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79512" y="3789040"/>
            <a:ext cx="8784976"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He didn’t </a:t>
            </a:r>
            <a:r>
              <a:rPr lang="en-US" sz="2400" b="1" dirty="0" smtClean="0">
                <a:latin typeface="Times New Roman" panose="02020603050405020304" pitchFamily="18" charset="0"/>
                <a:cs typeface="Times New Roman" panose="02020603050405020304" pitchFamily="18" charset="0"/>
              </a:rPr>
              <a:t>bat an eyelid</a:t>
            </a:r>
            <a:r>
              <a:rPr lang="en-US" sz="2400" dirty="0" smtClean="0">
                <a:latin typeface="Times New Roman" panose="02020603050405020304" pitchFamily="18" charset="0"/>
                <a:cs typeface="Times New Roman" panose="02020603050405020304" pitchFamily="18" charset="0"/>
              </a:rPr>
              <a:t>! – </a:t>
            </a:r>
            <a:r>
              <a:rPr lang="ru-RU" sz="2400" b="1" i="1" dirty="0" smtClean="0">
                <a:latin typeface="Times New Roman" panose="02020603050405020304" pitchFamily="18" charset="0"/>
                <a:cs typeface="Times New Roman" panose="02020603050405020304" pitchFamily="18" charset="0"/>
              </a:rPr>
              <a:t>Даже бровью не повёл! Даже глазом не моргнул!</a:t>
            </a:r>
            <a:r>
              <a:rPr lang="en-US" sz="2400" b="1" i="1" dirty="0" smtClean="0">
                <a:latin typeface="Times New Roman" panose="02020603050405020304" pitchFamily="18" charset="0"/>
                <a:cs typeface="Times New Roman" panose="02020603050405020304" pitchFamily="18" charset="0"/>
              </a:rPr>
              <a:t> </a:t>
            </a:r>
            <a:endParaRPr lang="ru-RU" sz="2400" b="1"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79512" y="4797152"/>
            <a:ext cx="864096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 </a:t>
            </a:r>
            <a:r>
              <a:rPr lang="en-US" b="1" dirty="0" smtClean="0">
                <a:latin typeface="Times New Roman" panose="02020603050405020304" pitchFamily="18" charset="0"/>
                <a:cs typeface="Times New Roman" panose="02020603050405020304" pitchFamily="18" charset="0"/>
              </a:rPr>
              <a:t>stands on his own two feet  </a:t>
            </a:r>
            <a:r>
              <a:rPr lang="en-US" dirty="0" smtClean="0">
                <a:latin typeface="Times New Roman" panose="02020603050405020304" pitchFamily="18" charset="0"/>
                <a:cs typeface="Times New Roman" panose="02020603050405020304" pitchFamily="18" charset="0"/>
              </a:rPr>
              <a:t>and earns his living </a:t>
            </a:r>
            <a:r>
              <a:rPr lang="en-US" b="1" dirty="0" smtClean="0">
                <a:latin typeface="Times New Roman" panose="02020603050405020304" pitchFamily="18" charset="0"/>
                <a:cs typeface="Times New Roman" panose="02020603050405020304" pitchFamily="18" charset="0"/>
              </a:rPr>
              <a:t>by the sweat of his brow</a:t>
            </a:r>
            <a:r>
              <a:rPr lang="en-US" dirty="0" smtClean="0">
                <a:latin typeface="Times New Roman" panose="02020603050405020304" pitchFamily="18" charset="0"/>
                <a:cs typeface="Times New Roman" panose="02020603050405020304" pitchFamily="18" charset="0"/>
              </a:rPr>
              <a:t>! – </a:t>
            </a:r>
            <a:r>
              <a:rPr lang="ru-RU" b="1" i="1" dirty="0" smtClean="0">
                <a:latin typeface="Times New Roman" panose="02020603050405020304" pitchFamily="18" charset="0"/>
                <a:cs typeface="Times New Roman" panose="02020603050405020304" pitchFamily="18" charset="0"/>
              </a:rPr>
              <a:t>Он не нуждается ни в чьей помощи и зарабатывает на жизнь тяжелым трудом!</a:t>
            </a:r>
            <a:endParaRPr lang="ru-RU" b="1"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79512" y="5443483"/>
            <a:ext cx="8784976" cy="1477328"/>
          </a:xfrm>
          <a:prstGeom prst="rect">
            <a:avLst/>
          </a:prstGeom>
          <a:noFill/>
        </p:spPr>
        <p:txBody>
          <a:bodyPr wrap="square" rtlCol="0">
            <a:spAutoFit/>
          </a:bodyPr>
          <a:lstStyle/>
          <a:p>
            <a:pPr lvl="0"/>
            <a:r>
              <a:rPr lang="en-US" dirty="0">
                <a:solidFill>
                  <a:prstClr val="black"/>
                </a:solidFill>
                <a:latin typeface="Times New Roman" panose="02020603050405020304" pitchFamily="18" charset="0"/>
                <a:cs typeface="Times New Roman" panose="02020603050405020304" pitchFamily="18" charset="0"/>
              </a:rPr>
              <a:t>Although sometimes he would like to </a:t>
            </a:r>
            <a:r>
              <a:rPr lang="en-US" b="1" dirty="0">
                <a:solidFill>
                  <a:prstClr val="black"/>
                </a:solidFill>
                <a:latin typeface="Times New Roman" panose="02020603050405020304" pitchFamily="18" charset="0"/>
                <a:cs typeface="Times New Roman" panose="02020603050405020304" pitchFamily="18" charset="0"/>
              </a:rPr>
              <a:t>leg it </a:t>
            </a:r>
            <a:r>
              <a:rPr lang="en-US" dirty="0">
                <a:solidFill>
                  <a:prstClr val="black"/>
                </a:solidFill>
                <a:latin typeface="Times New Roman" panose="02020603050405020304" pitchFamily="18" charset="0"/>
                <a:cs typeface="Times New Roman" panose="02020603050405020304" pitchFamily="18" charset="0"/>
              </a:rPr>
              <a:t>and live </a:t>
            </a:r>
            <a:r>
              <a:rPr lang="en-US" b="1" dirty="0">
                <a:solidFill>
                  <a:prstClr val="black"/>
                </a:solidFill>
                <a:latin typeface="Times New Roman" panose="02020603050405020304" pitchFamily="18" charset="0"/>
                <a:cs typeface="Times New Roman" panose="02020603050405020304" pitchFamily="18" charset="0"/>
              </a:rPr>
              <a:t>in a lap of luxury</a:t>
            </a:r>
            <a:r>
              <a:rPr lang="en-US" dirty="0">
                <a:solidFill>
                  <a:prstClr val="black"/>
                </a:solidFill>
                <a:latin typeface="Times New Roman" panose="02020603050405020304" pitchFamily="18" charset="0"/>
                <a:cs typeface="Times New Roman" panose="02020603050405020304" pitchFamily="18" charset="0"/>
              </a:rPr>
              <a:t>, he knows it’s best </a:t>
            </a:r>
            <a:r>
              <a:rPr lang="en-US" b="1" dirty="0">
                <a:solidFill>
                  <a:prstClr val="black"/>
                </a:solidFill>
                <a:latin typeface="Times New Roman" panose="02020603050405020304" pitchFamily="18" charset="0"/>
                <a:cs typeface="Times New Roman" panose="02020603050405020304" pitchFamily="18" charset="0"/>
              </a:rPr>
              <a:t>to toe the line</a:t>
            </a:r>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knuckle down </a:t>
            </a:r>
            <a:r>
              <a:rPr lang="en-US" dirty="0">
                <a:solidFill>
                  <a:prstClr val="black"/>
                </a:solidFill>
                <a:latin typeface="Times New Roman" panose="02020603050405020304" pitchFamily="18" charset="0"/>
                <a:cs typeface="Times New Roman" panose="02020603050405020304" pitchFamily="18" charset="0"/>
              </a:rPr>
              <a:t>and work hard! – </a:t>
            </a:r>
            <a:r>
              <a:rPr lang="ru-RU" b="1" i="1" dirty="0">
                <a:solidFill>
                  <a:prstClr val="black"/>
                </a:solidFill>
                <a:latin typeface="Times New Roman" panose="02020603050405020304" pitchFamily="18" charset="0"/>
                <a:cs typeface="Times New Roman" panose="02020603050405020304" pitchFamily="18" charset="0"/>
              </a:rPr>
              <a:t>Хотя иногда ему хотелось бы отмахнуться от этого и жить в роскоши, он знает, что всегда приятнее придерживаться правил, решительно приняться за работу и стараться изо всех сил!</a:t>
            </a:r>
          </a:p>
        </p:txBody>
      </p:sp>
      <p:pic>
        <p:nvPicPr>
          <p:cNvPr id="1026" name="Picture 2" descr="D:\Users\shmeleva_i_a\Desktop\фото многогранная\que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17" y="862214"/>
            <a:ext cx="2088930" cy="13891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D:\Users\shmeleva_i_a\Desktop\фото многогранная\sor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0" y="2065315"/>
            <a:ext cx="1992853" cy="13274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013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bodyPr>
          <a:lstStyle/>
          <a:p>
            <a:r>
              <a:rPr lang="ru-RU" sz="2400" b="1" dirty="0" smtClean="0">
                <a:latin typeface="Times New Roman" panose="02020603050405020304" pitchFamily="18" charset="0"/>
                <a:cs typeface="Times New Roman" panose="02020603050405020304" pitchFamily="18" charset="0"/>
              </a:rPr>
              <a:t>Выводы:</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1. Мы не только ближе познакомились с британской культурой, но и составили </a:t>
            </a:r>
            <a:br>
              <a:rPr lang="ru-RU" sz="2400" b="1" dirty="0" smtClean="0">
                <a:latin typeface="Times New Roman" panose="02020603050405020304" pitchFamily="18" charset="0"/>
                <a:cs typeface="Times New Roman" panose="02020603050405020304" pitchFamily="18" charset="0"/>
              </a:rPr>
            </a:br>
            <a:r>
              <a:rPr lang="ru-RU" sz="2400" b="1" i="1" dirty="0" smtClean="0">
                <a:latin typeface="Times New Roman" panose="02020603050405020304" pitchFamily="18" charset="0"/>
                <a:cs typeface="Times New Roman" panose="02020603050405020304" pitchFamily="18" charset="0"/>
              </a:rPr>
              <a:t>собственную классификацию реалий английского языка </a:t>
            </a:r>
            <a:br>
              <a:rPr lang="ru-RU" sz="2400" b="1" i="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на основе найденных и переведенных нами культурных реалий.</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2. Благодаря проведенному анкетированию выяснили сферы жизни британцев, которыми старшеклассники интересуются больше всего.</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3. </a:t>
            </a:r>
            <a:r>
              <a:rPr lang="ru-RU" sz="2400" b="1" dirty="0">
                <a:latin typeface="Times New Roman" panose="02020603050405020304" pitchFamily="18" charset="0"/>
                <a:cs typeface="Times New Roman" panose="02020603050405020304" pitchFamily="18" charset="0"/>
              </a:rPr>
              <a:t>Выделили наиболее встречающиеся и употребляемые в устной и письменной речи реалии и разработали </a:t>
            </a:r>
            <a:r>
              <a:rPr lang="ru-RU" sz="2400" b="1" dirty="0" smtClean="0">
                <a:latin typeface="Times New Roman" panose="02020603050405020304" pitchFamily="18" charset="0"/>
                <a:cs typeface="Times New Roman" panose="02020603050405020304" pitchFamily="18" charset="0"/>
              </a:rPr>
              <a:t>брошюру </a:t>
            </a:r>
            <a:r>
              <a:rPr lang="ru-RU" sz="2400" b="1" i="1" dirty="0">
                <a:latin typeface="Times New Roman"/>
                <a:ea typeface="Times New Roman"/>
              </a:rPr>
              <a:t>«</a:t>
            </a:r>
            <a:r>
              <a:rPr lang="en-US" sz="2400" b="1" i="1" dirty="0">
                <a:latin typeface="Times New Roman"/>
                <a:ea typeface="Times New Roman"/>
              </a:rPr>
              <a:t>Facts about Britain</a:t>
            </a:r>
            <a:r>
              <a:rPr lang="ru-RU" sz="2400" b="1" i="1" dirty="0">
                <a:latin typeface="Times New Roman"/>
                <a:ea typeface="Times New Roman"/>
              </a:rPr>
              <a:t>»</a:t>
            </a:r>
            <a:r>
              <a:rPr lang="ru-RU" sz="2400" b="1" i="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для старшеклассников.</a:t>
            </a:r>
            <a:br>
              <a:rPr lang="ru-RU" sz="2400" b="1" dirty="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38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Autofit/>
          </a:bodyPr>
          <a:lstStyle/>
          <a:p>
            <a:pPr algn="l">
              <a:lnSpc>
                <a:spcPct val="150000"/>
              </a:lnSpc>
              <a:spcAft>
                <a:spcPts val="0"/>
              </a:spcAft>
            </a:pPr>
            <a:r>
              <a:rPr lang="ru-RU" sz="1800" b="1" kern="0" dirty="0">
                <a:latin typeface="Times New Roman" panose="02020603050405020304" pitchFamily="18" charset="0"/>
                <a:cs typeface="Times New Roman" panose="02020603050405020304" pitchFamily="18" charset="0"/>
              </a:rPr>
              <a:t>Цель исследования </a:t>
            </a:r>
            <a:r>
              <a:rPr lang="ru-RU" sz="1600" b="1" kern="0" dirty="0">
                <a:latin typeface="Times New Roman" panose="02020603050405020304" pitchFamily="18" charset="0"/>
                <a:cs typeface="Times New Roman" panose="02020603050405020304" pitchFamily="18" charset="0"/>
              </a:rPr>
              <a:t>– </a:t>
            </a:r>
            <a:r>
              <a:rPr lang="ru-RU" sz="1600" kern="0" dirty="0">
                <a:latin typeface="Times New Roman" panose="02020603050405020304" pitchFamily="18" charset="0"/>
                <a:cs typeface="Times New Roman" panose="02020603050405020304" pitchFamily="18" charset="0"/>
              </a:rPr>
              <a:t>изучение реалий английской культуры </a:t>
            </a:r>
            <a:r>
              <a:rPr lang="ru-RU" sz="1600" kern="0">
                <a:latin typeface="Times New Roman" panose="02020603050405020304" pitchFamily="18" charset="0"/>
                <a:cs typeface="Times New Roman" panose="02020603050405020304" pitchFamily="18" charset="0"/>
              </a:rPr>
              <a:t>и </a:t>
            </a:r>
            <a:r>
              <a:rPr lang="ru-RU" sz="1600" kern="0" smtClean="0">
                <a:latin typeface="Times New Roman" panose="02020603050405020304" pitchFamily="18" charset="0"/>
                <a:cs typeface="Times New Roman" panose="02020603050405020304" pitchFamily="18" charset="0"/>
              </a:rPr>
              <a:t>способов </a:t>
            </a:r>
            <a:r>
              <a:rPr lang="ru-RU" sz="1600" kern="0" dirty="0">
                <a:latin typeface="Times New Roman" panose="02020603050405020304" pitchFamily="18" charset="0"/>
                <a:cs typeface="Times New Roman" panose="02020603050405020304" pitchFamily="18" charset="0"/>
              </a:rPr>
              <a:t>их перевода</a:t>
            </a:r>
            <a:r>
              <a:rPr lang="ru-RU" sz="1600" kern="0" dirty="0" smtClean="0">
                <a:latin typeface="Times New Roman" panose="02020603050405020304" pitchFamily="18" charset="0"/>
                <a:cs typeface="Times New Roman" panose="02020603050405020304" pitchFamily="18" charset="0"/>
              </a:rPr>
              <a:t>.</a:t>
            </a:r>
            <a:br>
              <a:rPr lang="ru-RU" sz="1600" kern="0" dirty="0" smtClean="0">
                <a:latin typeface="Times New Roman" panose="02020603050405020304" pitchFamily="18" charset="0"/>
                <a:cs typeface="Times New Roman" panose="02020603050405020304" pitchFamily="18" charset="0"/>
              </a:rPr>
            </a:br>
            <a:r>
              <a:rPr lang="ru-RU" sz="1600" kern="0" dirty="0" smtClean="0">
                <a:latin typeface="Times New Roman" panose="02020603050405020304" pitchFamily="18" charset="0"/>
                <a:cs typeface="Times New Roman" panose="02020603050405020304" pitchFamily="18" charset="0"/>
              </a:rPr>
              <a:t> </a:t>
            </a:r>
            <a:r>
              <a:rPr lang="ru-RU" sz="1600" b="1" kern="0" dirty="0">
                <a:latin typeface="Times New Roman" panose="02020603050405020304" pitchFamily="18" charset="0"/>
                <a:cs typeface="Times New Roman" panose="02020603050405020304" pitchFamily="18" charset="0"/>
              </a:rPr>
              <a:t/>
            </a:r>
            <a:br>
              <a:rPr lang="ru-RU" sz="1600" b="1" kern="0" dirty="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ea typeface="Times New Roman"/>
                <a:cs typeface="Times New Roman" panose="02020603050405020304" pitchFamily="18" charset="0"/>
              </a:rPr>
              <a:t>Предмет </a:t>
            </a:r>
            <a:r>
              <a:rPr lang="ru-RU" sz="1600" b="1" dirty="0">
                <a:latin typeface="Times New Roman" panose="02020603050405020304" pitchFamily="18" charset="0"/>
                <a:ea typeface="Times New Roman"/>
                <a:cs typeface="Times New Roman" panose="02020603050405020304" pitchFamily="18" charset="0"/>
              </a:rPr>
              <a:t>исследования: </a:t>
            </a:r>
            <a:r>
              <a:rPr lang="ru-RU" sz="1600" dirty="0">
                <a:latin typeface="Times New Roman" panose="02020603050405020304" pitchFamily="18" charset="0"/>
                <a:ea typeface="Times New Roman"/>
                <a:cs typeface="Times New Roman" panose="02020603050405020304" pitchFamily="18" charset="0"/>
              </a:rPr>
              <a:t>роль культурных реалий английского языка в понимании национального и исторического своеобразия народов Великобритании</a:t>
            </a:r>
            <a:r>
              <a:rPr lang="ru-RU" sz="1600" dirty="0" smtClean="0">
                <a:latin typeface="Times New Roman" panose="02020603050405020304" pitchFamily="18" charset="0"/>
                <a:ea typeface="Times New Roman"/>
                <a:cs typeface="Times New Roman" panose="02020603050405020304" pitchFamily="18" charset="0"/>
              </a:rPr>
              <a:t>.</a:t>
            </a:r>
            <a:br>
              <a:rPr lang="ru-RU" sz="1600" dirty="0" smtClean="0">
                <a:latin typeface="Times New Roman" panose="02020603050405020304" pitchFamily="18" charset="0"/>
                <a:ea typeface="Times New Roman"/>
                <a:cs typeface="Times New Roman" panose="02020603050405020304" pitchFamily="18" charset="0"/>
              </a:rPr>
            </a:br>
            <a:r>
              <a:rPr lang="ru-RU" sz="1600" dirty="0">
                <a:latin typeface="Times New Roman" panose="02020603050405020304" pitchFamily="18" charset="0"/>
                <a:ea typeface="Times New Roman"/>
                <a:cs typeface="Times New Roman" panose="02020603050405020304" pitchFamily="18" charset="0"/>
              </a:rPr>
              <a:t/>
            </a:r>
            <a:br>
              <a:rPr lang="ru-RU" sz="1600" dirty="0">
                <a:latin typeface="Times New Roman" panose="02020603050405020304" pitchFamily="18" charset="0"/>
                <a:ea typeface="Times New Roman"/>
                <a:cs typeface="Times New Roman" panose="02020603050405020304" pitchFamily="18" charset="0"/>
              </a:rPr>
            </a:br>
            <a:r>
              <a:rPr lang="ru-RU" sz="1600" dirty="0" smtClean="0">
                <a:latin typeface="Times New Roman" panose="02020603050405020304" pitchFamily="18" charset="0"/>
                <a:ea typeface="Times New Roman"/>
                <a:cs typeface="Times New Roman" panose="02020603050405020304" pitchFamily="18" charset="0"/>
              </a:rPr>
              <a:t>Выдвинутая </a:t>
            </a:r>
            <a:r>
              <a:rPr lang="ru-RU" sz="1600" dirty="0">
                <a:latin typeface="Times New Roman" panose="02020603050405020304" pitchFamily="18" charset="0"/>
                <a:ea typeface="Times New Roman"/>
                <a:cs typeface="Times New Roman" panose="02020603050405020304" pitchFamily="18" charset="0"/>
              </a:rPr>
              <a:t>цель исследования определила следующие </a:t>
            </a:r>
            <a:r>
              <a:rPr lang="ru-RU" sz="1800" b="1" dirty="0">
                <a:latin typeface="Times New Roman" panose="02020603050405020304" pitchFamily="18" charset="0"/>
                <a:ea typeface="Times New Roman"/>
                <a:cs typeface="Times New Roman" panose="02020603050405020304" pitchFamily="18" charset="0"/>
              </a:rPr>
              <a:t>задачи</a:t>
            </a:r>
            <a:r>
              <a:rPr lang="ru-RU" sz="1600" b="1" dirty="0" smtClean="0">
                <a:latin typeface="Times New Roman" panose="02020603050405020304" pitchFamily="18" charset="0"/>
                <a:ea typeface="Times New Roman"/>
                <a:cs typeface="Times New Roman" panose="02020603050405020304" pitchFamily="18" charset="0"/>
              </a:rPr>
              <a:t>:</a:t>
            </a:r>
            <a:r>
              <a:rPr lang="ru-RU" sz="1600" dirty="0">
                <a:latin typeface="Times New Roman" panose="02020603050405020304" pitchFamily="18" charset="0"/>
                <a:ea typeface="Times New Roman"/>
                <a:cs typeface="Times New Roman" panose="02020603050405020304" pitchFamily="18" charset="0"/>
              </a:rPr>
              <a:t/>
            </a:r>
            <a:br>
              <a:rPr lang="ru-RU" sz="1600" dirty="0">
                <a:latin typeface="Times New Roman" panose="02020603050405020304" pitchFamily="18" charset="0"/>
                <a:ea typeface="Times New Roman"/>
                <a:cs typeface="Times New Roman" panose="02020603050405020304" pitchFamily="18" charset="0"/>
              </a:rPr>
            </a:br>
            <a:r>
              <a:rPr lang="ru-RU" sz="1600" dirty="0" smtClean="0">
                <a:latin typeface="Times New Roman" panose="02020603050405020304" pitchFamily="18" charset="0"/>
                <a:ea typeface="Times New Roman"/>
                <a:cs typeface="Times New Roman" panose="02020603050405020304" pitchFamily="18" charset="0"/>
              </a:rPr>
              <a:t>1. Изучить </a:t>
            </a:r>
            <a:r>
              <a:rPr lang="ru-RU" sz="1600" dirty="0">
                <a:latin typeface="Times New Roman" panose="02020603050405020304" pitchFamily="18" charset="0"/>
                <a:ea typeface="Times New Roman"/>
                <a:cs typeface="Times New Roman" panose="02020603050405020304" pitchFamily="18" charset="0"/>
              </a:rPr>
              <a:t>понятие «реалии» как языковой и культурной особенности страны и народа;</a:t>
            </a:r>
            <a:br>
              <a:rPr lang="ru-RU" sz="1600" dirty="0">
                <a:latin typeface="Times New Roman" panose="02020603050405020304" pitchFamily="18" charset="0"/>
                <a:ea typeface="Times New Roman"/>
                <a:cs typeface="Times New Roman" panose="02020603050405020304" pitchFamily="18" charset="0"/>
              </a:rPr>
            </a:br>
            <a:r>
              <a:rPr lang="ru-RU" sz="1600" dirty="0" smtClean="0">
                <a:latin typeface="Times New Roman" panose="02020603050405020304" pitchFamily="18" charset="0"/>
                <a:ea typeface="Times New Roman"/>
                <a:cs typeface="Times New Roman" panose="02020603050405020304" pitchFamily="18" charset="0"/>
              </a:rPr>
              <a:t>2. Проанализировать </a:t>
            </a:r>
            <a:r>
              <a:rPr lang="ru-RU" sz="1600" dirty="0">
                <a:latin typeface="Times New Roman" panose="02020603050405020304" pitchFamily="18" charset="0"/>
                <a:ea typeface="Times New Roman"/>
                <a:cs typeface="Times New Roman" panose="02020603050405020304" pitchFamily="18" charset="0"/>
              </a:rPr>
              <a:t>способы перевода реалий на русский язык;</a:t>
            </a:r>
            <a:br>
              <a:rPr lang="ru-RU" sz="1600" dirty="0">
                <a:latin typeface="Times New Roman" panose="02020603050405020304" pitchFamily="18" charset="0"/>
                <a:ea typeface="Times New Roman"/>
                <a:cs typeface="Times New Roman" panose="02020603050405020304" pitchFamily="18" charset="0"/>
              </a:rPr>
            </a:br>
            <a:r>
              <a:rPr lang="ru-RU" sz="1600" dirty="0" smtClean="0">
                <a:latin typeface="Times New Roman" panose="02020603050405020304" pitchFamily="18" charset="0"/>
                <a:ea typeface="Times New Roman"/>
                <a:cs typeface="Times New Roman" panose="02020603050405020304" pitchFamily="18" charset="0"/>
              </a:rPr>
              <a:t>3. Рассмотреть </a:t>
            </a:r>
            <a:r>
              <a:rPr lang="ru-RU" sz="1600" dirty="0">
                <a:latin typeface="Times New Roman" panose="02020603050405020304" pitchFamily="18" charset="0"/>
                <a:ea typeface="Times New Roman"/>
                <a:cs typeface="Times New Roman" panose="02020603050405020304" pitchFamily="18" charset="0"/>
              </a:rPr>
              <a:t>уклад жизни и воспитания британцев для представления термина реалий;</a:t>
            </a:r>
            <a:br>
              <a:rPr lang="ru-RU" sz="1600" dirty="0">
                <a:latin typeface="Times New Roman" panose="02020603050405020304" pitchFamily="18" charset="0"/>
                <a:ea typeface="Times New Roman"/>
                <a:cs typeface="Times New Roman" panose="02020603050405020304" pitchFamily="18" charset="0"/>
              </a:rPr>
            </a:br>
            <a:r>
              <a:rPr lang="ru-RU" sz="1600" dirty="0" smtClean="0">
                <a:latin typeface="Times New Roman" panose="02020603050405020304" pitchFamily="18" charset="0"/>
                <a:ea typeface="Times New Roman"/>
                <a:cs typeface="Times New Roman" panose="02020603050405020304" pitchFamily="18" charset="0"/>
              </a:rPr>
              <a:t>4. Разработать </a:t>
            </a:r>
            <a:r>
              <a:rPr lang="ru-RU" sz="1600" dirty="0">
                <a:latin typeface="Times New Roman" panose="02020603050405020304" pitchFamily="18" charset="0"/>
                <a:ea typeface="Times New Roman"/>
                <a:cs typeface="Times New Roman" panose="02020603050405020304" pitchFamily="18" charset="0"/>
              </a:rPr>
              <a:t>анкету «</a:t>
            </a:r>
            <a:r>
              <a:rPr lang="en-US" sz="1600" dirty="0">
                <a:latin typeface="Times New Roman" panose="02020603050405020304" pitchFamily="18" charset="0"/>
                <a:ea typeface="Times New Roman"/>
                <a:cs typeface="Times New Roman" panose="02020603050405020304" pitchFamily="18" charset="0"/>
              </a:rPr>
              <a:t>Facts about Britain</a:t>
            </a:r>
            <a:r>
              <a:rPr lang="ru-RU" sz="1600" dirty="0">
                <a:latin typeface="Times New Roman" panose="02020603050405020304" pitchFamily="18" charset="0"/>
                <a:ea typeface="Times New Roman"/>
                <a:cs typeface="Times New Roman" panose="02020603050405020304" pitchFamily="18" charset="0"/>
              </a:rPr>
              <a:t>» («Факты о Британии»);</a:t>
            </a:r>
            <a:br>
              <a:rPr lang="ru-RU" sz="1600" dirty="0">
                <a:latin typeface="Times New Roman" panose="02020603050405020304" pitchFamily="18" charset="0"/>
                <a:ea typeface="Times New Roman"/>
                <a:cs typeface="Times New Roman" panose="02020603050405020304" pitchFamily="18" charset="0"/>
              </a:rPr>
            </a:br>
            <a:r>
              <a:rPr lang="ru-RU" sz="1600" dirty="0" smtClean="0">
                <a:latin typeface="Times New Roman" panose="02020603050405020304" pitchFamily="18" charset="0"/>
                <a:ea typeface="Times New Roman"/>
                <a:cs typeface="Times New Roman" panose="02020603050405020304" pitchFamily="18" charset="0"/>
              </a:rPr>
              <a:t>5. Провести </a:t>
            </a:r>
            <a:r>
              <a:rPr lang="ru-RU" sz="1600" dirty="0">
                <a:latin typeface="Times New Roman" panose="02020603050405020304" pitchFamily="18" charset="0"/>
                <a:ea typeface="Times New Roman"/>
                <a:cs typeface="Times New Roman" panose="02020603050405020304" pitchFamily="18" charset="0"/>
              </a:rPr>
              <a:t>анкетирование среди учащихся 11 класса, чтобы определить насколько близко ученики ознакомлены с культурным содержанием изучаемого языка;</a:t>
            </a:r>
            <a:br>
              <a:rPr lang="ru-RU" sz="1600" dirty="0">
                <a:latin typeface="Times New Roman" panose="02020603050405020304" pitchFamily="18" charset="0"/>
                <a:ea typeface="Times New Roman"/>
                <a:cs typeface="Times New Roman" panose="02020603050405020304" pitchFamily="18" charset="0"/>
              </a:rPr>
            </a:br>
            <a:r>
              <a:rPr lang="ru-RU" sz="1600" dirty="0" smtClean="0">
                <a:latin typeface="Times New Roman" panose="02020603050405020304" pitchFamily="18" charset="0"/>
                <a:ea typeface="Times New Roman"/>
                <a:cs typeface="Times New Roman" panose="02020603050405020304" pitchFamily="18" charset="0"/>
              </a:rPr>
              <a:t>6. Разработать </a:t>
            </a:r>
            <a:r>
              <a:rPr lang="ru-RU" sz="1600" dirty="0">
                <a:latin typeface="Times New Roman" panose="02020603050405020304" pitchFamily="18" charset="0"/>
                <a:ea typeface="Times New Roman"/>
                <a:cs typeface="Times New Roman" panose="02020603050405020304" pitchFamily="18" charset="0"/>
              </a:rPr>
              <a:t>брошюру для уроков страноведения, содержащую наиболее встречающиеся и употребляемые реалии страны изучаемого языка</a:t>
            </a:r>
            <a:r>
              <a:rPr lang="ru-RU" sz="1600" dirty="0" smtClean="0">
                <a:latin typeface="Times New Roman" panose="02020603050405020304" pitchFamily="18" charset="0"/>
                <a:ea typeface="Times New Roman"/>
                <a:cs typeface="Times New Roman" panose="02020603050405020304" pitchFamily="18" charset="0"/>
              </a:rPr>
              <a:t>.</a:t>
            </a:r>
            <a:endParaRPr lang="ru-RU" sz="1600" dirty="0"/>
          </a:p>
        </p:txBody>
      </p:sp>
    </p:spTree>
    <p:extLst>
      <p:ext uri="{BB962C8B-B14F-4D97-AF65-F5344CB8AC3E}">
        <p14:creationId xmlns:p14="http://schemas.microsoft.com/office/powerpoint/2010/main" val="1326040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2252096315"/>
              </p:ext>
            </p:extLst>
          </p:nvPr>
        </p:nvGraphicFramePr>
        <p:xfrm>
          <a:off x="2483768" y="1196752"/>
          <a:ext cx="5760640"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778144" y="3717032"/>
            <a:ext cx="5616624" cy="2862322"/>
          </a:xfrm>
          <a:prstGeom prst="rect">
            <a:avLst/>
          </a:prstGeom>
          <a:noFill/>
        </p:spPr>
        <p:txBody>
          <a:bodyPr wrap="square" rtlCol="0">
            <a:spAutoFit/>
          </a:bodyPr>
          <a:lstStyle/>
          <a:p>
            <a:pPr marL="342900" indent="-342900">
              <a:buAutoNum type="arabicPeriod"/>
            </a:pPr>
            <a:r>
              <a:rPr lang="ru-RU" b="1" dirty="0" smtClean="0">
                <a:latin typeface="Times New Roman"/>
                <a:ea typeface="Times New Roman"/>
              </a:rPr>
              <a:t>подбор необходимых фраз и разговорных клише для запроса информации</a:t>
            </a:r>
          </a:p>
          <a:p>
            <a:pPr marL="342900" indent="-342900">
              <a:buAutoNum type="arabicPeriod"/>
            </a:pPr>
            <a:r>
              <a:rPr lang="ru-RU" b="1" dirty="0" smtClean="0">
                <a:latin typeface="Times New Roman"/>
                <a:ea typeface="Times New Roman"/>
              </a:rPr>
              <a:t>названия блюд страны изучаемого языка </a:t>
            </a:r>
          </a:p>
          <a:p>
            <a:pPr marL="342900" indent="-342900">
              <a:buAutoNum type="arabicPeriod"/>
            </a:pPr>
            <a:r>
              <a:rPr lang="ru-RU" b="1" dirty="0" smtClean="0">
                <a:latin typeface="Times New Roman"/>
                <a:ea typeface="Times New Roman"/>
              </a:rPr>
              <a:t>определение смысла идиом и фразеологических выражений </a:t>
            </a:r>
          </a:p>
          <a:p>
            <a:pPr marL="342900" indent="-342900">
              <a:buAutoNum type="arabicPeriod"/>
            </a:pPr>
            <a:r>
              <a:rPr lang="ru-RU" b="1" dirty="0" smtClean="0">
                <a:latin typeface="Times New Roman"/>
                <a:ea typeface="Times New Roman"/>
              </a:rPr>
              <a:t>название стран, входящих в состав Великобритании, их символов и географических особенностей </a:t>
            </a:r>
          </a:p>
          <a:p>
            <a:pPr marL="342900" indent="-342900">
              <a:buAutoNum type="arabicPeriod"/>
            </a:pPr>
            <a:r>
              <a:rPr lang="ru-RU" b="1" dirty="0" smtClean="0">
                <a:latin typeface="Times New Roman"/>
                <a:ea typeface="Times New Roman"/>
              </a:rPr>
              <a:t>определение термина </a:t>
            </a:r>
            <a:r>
              <a:rPr lang="ru-RU" b="1" dirty="0">
                <a:latin typeface="Times New Roman"/>
                <a:ea typeface="Times New Roman"/>
              </a:rPr>
              <a:t>«реалии» по предметам и занятиям, характерным для Великобритании</a:t>
            </a:r>
            <a:endParaRPr lang="ru-RU" b="1" dirty="0"/>
          </a:p>
        </p:txBody>
      </p:sp>
      <p:sp>
        <p:nvSpPr>
          <p:cNvPr id="7" name="TextBox 6"/>
          <p:cNvSpPr txBox="1"/>
          <p:nvPr/>
        </p:nvSpPr>
        <p:spPr>
          <a:xfrm>
            <a:off x="412892" y="240144"/>
            <a:ext cx="1944216" cy="6401753"/>
          </a:xfrm>
          <a:prstGeom prst="rect">
            <a:avLst/>
          </a:prstGeom>
          <a:noFill/>
        </p:spPr>
        <p:txBody>
          <a:bodyPr wrap="square" rtlCol="0">
            <a:spAutoFit/>
          </a:bodyPr>
          <a:lstStyle/>
          <a:p>
            <a:r>
              <a:rPr lang="en-US" sz="1600" i="1" dirty="0" smtClean="0">
                <a:latin typeface="Times New Roman" panose="02020603050405020304" pitchFamily="18" charset="0"/>
                <a:cs typeface="Times New Roman" panose="02020603050405020304" pitchFamily="18" charset="0"/>
              </a:rPr>
              <a:t>Please, queue here!</a:t>
            </a:r>
          </a:p>
          <a:p>
            <a:endParaRPr lang="en-US" sz="1600" i="1" dirty="0" smtClean="0">
              <a:latin typeface="Times New Roman" panose="02020603050405020304" pitchFamily="18" charset="0"/>
              <a:cs typeface="Times New Roman" panose="02020603050405020304" pitchFamily="18" charset="0"/>
            </a:endParaRPr>
          </a:p>
          <a:p>
            <a:r>
              <a:rPr lang="en-US" sz="1600" i="1" dirty="0" smtClean="0">
                <a:latin typeface="Times New Roman" panose="02020603050405020304" pitchFamily="18" charset="0"/>
                <a:cs typeface="Times New Roman" panose="02020603050405020304" pitchFamily="18" charset="0"/>
              </a:rPr>
              <a:t>Keep calm and carry on!</a:t>
            </a:r>
          </a:p>
          <a:p>
            <a:endParaRPr lang="en-US" sz="1600" i="1" dirty="0" smtClean="0">
              <a:latin typeface="Times New Roman" panose="02020603050405020304" pitchFamily="18" charset="0"/>
              <a:cs typeface="Times New Roman" panose="02020603050405020304" pitchFamily="18" charset="0"/>
            </a:endParaRPr>
          </a:p>
          <a:p>
            <a:r>
              <a:rPr lang="en-US" sz="1600" i="1" dirty="0" smtClean="0">
                <a:latin typeface="Times New Roman" panose="02020603050405020304" pitchFamily="18" charset="0"/>
                <a:cs typeface="Times New Roman" panose="02020603050405020304" pitchFamily="18" charset="0"/>
              </a:rPr>
              <a:t>Sorry doesn’t seem the hardest word.</a:t>
            </a:r>
          </a:p>
          <a:p>
            <a:endParaRPr lang="en-US" sz="1600" i="1" dirty="0" smtClean="0">
              <a:latin typeface="Times New Roman" panose="02020603050405020304" pitchFamily="18" charset="0"/>
              <a:cs typeface="Times New Roman" panose="02020603050405020304" pitchFamily="18" charset="0"/>
            </a:endParaRPr>
          </a:p>
          <a:p>
            <a:r>
              <a:rPr lang="en-US" sz="1600" i="1" dirty="0" smtClean="0">
                <a:latin typeface="Times New Roman" panose="02020603050405020304" pitchFamily="18" charset="0"/>
                <a:cs typeface="Times New Roman" panose="02020603050405020304" pitchFamily="18" charset="0"/>
              </a:rPr>
              <a:t>You can become rich, but you can not become a gentleman.</a:t>
            </a:r>
          </a:p>
          <a:p>
            <a:endParaRPr lang="en-US" sz="1600" i="1" dirty="0" smtClean="0">
              <a:latin typeface="Times New Roman" panose="02020603050405020304" pitchFamily="18" charset="0"/>
              <a:cs typeface="Times New Roman" panose="02020603050405020304" pitchFamily="18" charset="0"/>
            </a:endParaRPr>
          </a:p>
          <a:p>
            <a:r>
              <a:rPr lang="en-US" sz="1600" i="1" dirty="0" smtClean="0">
                <a:latin typeface="Times New Roman" panose="02020603050405020304" pitchFamily="18" charset="0"/>
                <a:cs typeface="Times New Roman" panose="02020603050405020304" pitchFamily="18" charset="0"/>
              </a:rPr>
              <a:t>I have got a sweet tooth!</a:t>
            </a:r>
          </a:p>
          <a:p>
            <a:endParaRPr lang="en-US" sz="1600" i="1" dirty="0" smtClean="0">
              <a:latin typeface="Times New Roman" panose="02020603050405020304" pitchFamily="18" charset="0"/>
              <a:cs typeface="Times New Roman" panose="02020603050405020304" pitchFamily="18" charset="0"/>
            </a:endParaRPr>
          </a:p>
          <a:p>
            <a:r>
              <a:rPr lang="en-US" sz="1600" i="1" dirty="0" smtClean="0">
                <a:latin typeface="Times New Roman" panose="02020603050405020304" pitchFamily="18" charset="0"/>
                <a:cs typeface="Times New Roman" panose="02020603050405020304" pitchFamily="18" charset="0"/>
              </a:rPr>
              <a:t>Keep themselves to themselves!</a:t>
            </a:r>
          </a:p>
          <a:p>
            <a:endParaRPr lang="en-US" sz="1600" i="1" dirty="0">
              <a:latin typeface="Times New Roman" panose="02020603050405020304" pitchFamily="18" charset="0"/>
              <a:cs typeface="Times New Roman" panose="02020603050405020304" pitchFamily="18" charset="0"/>
            </a:endParaRPr>
          </a:p>
          <a:p>
            <a:r>
              <a:rPr lang="en-US" sz="1600" i="1" dirty="0" smtClean="0">
                <a:latin typeface="Times New Roman" panose="02020603050405020304" pitchFamily="18" charset="0"/>
                <a:cs typeface="Times New Roman" panose="02020603050405020304" pitchFamily="18" charset="0"/>
              </a:rPr>
              <a:t>Could you give me…?</a:t>
            </a:r>
          </a:p>
          <a:p>
            <a:endParaRPr lang="en-US" i="1" dirty="0" smtClean="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Can you name…?</a:t>
            </a:r>
          </a:p>
          <a:p>
            <a:endParaRPr lang="en-US" i="1" dirty="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Could you tell me/help me?</a:t>
            </a:r>
            <a:endParaRPr lang="ru-RU"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66128" y="404664"/>
            <a:ext cx="503421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Here you can see the results of our research</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703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238530">
            <a:off x="4598744" y="1099785"/>
            <a:ext cx="4653272" cy="4460498"/>
          </a:xfrm>
        </p:spPr>
        <p:txBody>
          <a:bodyPr>
            <a:normAutofit/>
          </a:bodyPr>
          <a:lstStyle/>
          <a:p>
            <a:r>
              <a:rPr lang="en-US" sz="2800" dirty="0" smtClean="0">
                <a:latin typeface="Times New Roman" panose="02020603050405020304" pitchFamily="18" charset="0"/>
                <a:cs typeface="Times New Roman" panose="02020603050405020304" pitchFamily="18" charset="0"/>
              </a:rPr>
              <a:t>To be British</a:t>
            </a:r>
            <a:br>
              <a:rPr lang="en-US" sz="28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Britain – the right names</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1300" b="1" i="1" dirty="0" smtClean="0">
                <a:latin typeface="Times New Roman" panose="02020603050405020304" pitchFamily="18" charset="0"/>
                <a:cs typeface="Times New Roman" panose="02020603050405020304" pitchFamily="18" charset="0"/>
              </a:rPr>
              <a:t>Britain – or Great Britain (GB) </a:t>
            </a:r>
            <a:r>
              <a:rPr lang="en-US" sz="1300" dirty="0" smtClean="0">
                <a:latin typeface="Times New Roman" panose="02020603050405020304" pitchFamily="18" charset="0"/>
                <a:cs typeface="Times New Roman" panose="02020603050405020304" pitchFamily="18" charset="0"/>
              </a:rPr>
              <a:t>– is the name for England, Wales and Scotland. </a:t>
            </a:r>
            <a:r>
              <a:rPr lang="en-US" sz="1300" b="1" i="1" dirty="0" smtClean="0">
                <a:latin typeface="Times New Roman" panose="02020603050405020304" pitchFamily="18" charset="0"/>
                <a:cs typeface="Times New Roman" panose="02020603050405020304" pitchFamily="18" charset="0"/>
              </a:rPr>
              <a:t>The British Isles </a:t>
            </a:r>
            <a:r>
              <a:rPr lang="en-US" sz="1300" dirty="0" smtClean="0">
                <a:latin typeface="Times New Roman" panose="02020603050405020304" pitchFamily="18" charset="0"/>
                <a:cs typeface="Times New Roman" panose="02020603050405020304" pitchFamily="18" charset="0"/>
              </a:rPr>
              <a:t>is the name for England, Scotland, Wales, both parts of Ireland, the Isle of Man and the Channel Islands. </a:t>
            </a:r>
            <a:r>
              <a:rPr lang="en-US" sz="1300" b="1" i="1" dirty="0" smtClean="0">
                <a:latin typeface="Times New Roman" panose="02020603050405020304" pitchFamily="18" charset="0"/>
                <a:cs typeface="Times New Roman" panose="02020603050405020304" pitchFamily="18" charset="0"/>
              </a:rPr>
              <a:t>The United Kingdom (UK) </a:t>
            </a:r>
            <a:r>
              <a:rPr lang="en-US" sz="1300" dirty="0" smtClean="0">
                <a:latin typeface="Times New Roman" panose="02020603050405020304" pitchFamily="18" charset="0"/>
                <a:cs typeface="Times New Roman" panose="02020603050405020304" pitchFamily="18" charset="0"/>
              </a:rPr>
              <a:t>is England, Scotland, Wales and Northern Ireland. The British Government is the government of </a:t>
            </a:r>
            <a:r>
              <a:rPr lang="en-US" sz="1300" b="1" i="1" dirty="0" smtClean="0">
                <a:latin typeface="Times New Roman" panose="02020603050405020304" pitchFamily="18" charset="0"/>
                <a:cs typeface="Times New Roman" panose="02020603050405020304" pitchFamily="18" charset="0"/>
              </a:rPr>
              <a:t>the UK</a:t>
            </a:r>
            <a:r>
              <a:rPr lang="en-US" sz="1300" dirty="0" smtClean="0">
                <a:latin typeface="Times New Roman" panose="02020603050405020304" pitchFamily="18" charset="0"/>
                <a:cs typeface="Times New Roman" panose="02020603050405020304" pitchFamily="18" charset="0"/>
              </a:rPr>
              <a:t>.</a:t>
            </a:r>
            <a:r>
              <a:rPr lang="en-US" sz="1300" b="1" i="1" dirty="0" smtClean="0">
                <a:latin typeface="Times New Roman" panose="02020603050405020304" pitchFamily="18" charset="0"/>
                <a:cs typeface="Times New Roman" panose="02020603050405020304" pitchFamily="18" charset="0"/>
              </a:rPr>
              <a:t> </a:t>
            </a:r>
            <a:r>
              <a:rPr lang="en-US" sz="1300" dirty="0" smtClean="0">
                <a:latin typeface="Times New Roman" panose="02020603050405020304" pitchFamily="18" charset="0"/>
                <a:cs typeface="Times New Roman" panose="02020603050405020304" pitchFamily="18" charset="0"/>
              </a:rPr>
              <a:t/>
            </a:r>
            <a:br>
              <a:rPr lang="en-US" sz="1300" dirty="0" smtClean="0">
                <a:latin typeface="Times New Roman" panose="02020603050405020304" pitchFamily="18" charset="0"/>
                <a:cs typeface="Times New Roman" panose="02020603050405020304" pitchFamily="18" charset="0"/>
              </a:rPr>
            </a:br>
            <a:r>
              <a:rPr lang="en-US" sz="1300" dirty="0" smtClean="0">
                <a:latin typeface="Times New Roman" panose="02020603050405020304" pitchFamily="18" charset="0"/>
                <a:cs typeface="Times New Roman" panose="02020603050405020304" pitchFamily="18" charset="0"/>
              </a:rPr>
              <a:t>People who live in Britain are called British. Many people think that ‘English’ is the same as ‘British’. But England is only one of the four nations in the UK. The Scots, Welsh and Northern Irish are British too. They sometimes get angry when they are called ‘English’.</a:t>
            </a:r>
            <a:endParaRPr lang="ru-RU" sz="1300" dirty="0">
              <a:latin typeface="Times New Roman" panose="02020603050405020304" pitchFamily="18" charset="0"/>
              <a:cs typeface="Times New Roman" panose="02020603050405020304" pitchFamily="18" charset="0"/>
            </a:endParaRPr>
          </a:p>
        </p:txBody>
      </p:sp>
      <p:pic>
        <p:nvPicPr>
          <p:cNvPr id="2051" name="Picture 3" descr="D:\Users\shmeleva_i_a\Desktop\unitedkingd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354017"/>
            <a:ext cx="899592" cy="1503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3148695281"/>
              </p:ext>
            </p:extLst>
          </p:nvPr>
        </p:nvGraphicFramePr>
        <p:xfrm>
          <a:off x="467545" y="4592528"/>
          <a:ext cx="6768750" cy="2148840"/>
        </p:xfrm>
        <a:graphic>
          <a:graphicData uri="http://schemas.openxmlformats.org/drawingml/2006/table">
            <a:tbl>
              <a:tblPr>
                <a:tableStyleId>{35758FB7-9AC5-4552-8A53-C91805E547FA}</a:tableStyleId>
              </a:tblPr>
              <a:tblGrid>
                <a:gridCol w="2256250"/>
                <a:gridCol w="2256250"/>
                <a:gridCol w="2256250"/>
              </a:tblGrid>
              <a:tr h="447302">
                <a:tc>
                  <a:txBody>
                    <a:bodyPr/>
                    <a:lstStyle/>
                    <a:p>
                      <a:r>
                        <a:rPr lang="ru-RU" dirty="0">
                          <a:latin typeface="Times New Roman" panose="02020603050405020304" pitchFamily="18" charset="0"/>
                          <a:cs typeface="Times New Roman" panose="02020603050405020304" pitchFamily="18" charset="0"/>
                        </a:rPr>
                        <a:t>Британский вариант</a:t>
                      </a:r>
                    </a:p>
                  </a:txBody>
                  <a:tcPr marL="19050" marR="19050" marT="19050" marB="19050" anchor="ctr"/>
                </a:tc>
                <a:tc>
                  <a:txBody>
                    <a:bodyPr/>
                    <a:lstStyle/>
                    <a:p>
                      <a:r>
                        <a:rPr lang="ru-RU">
                          <a:latin typeface="Times New Roman" panose="02020603050405020304" pitchFamily="18" charset="0"/>
                          <a:cs typeface="Times New Roman" panose="02020603050405020304" pitchFamily="18" charset="0"/>
                        </a:rPr>
                        <a:t>Американский вариант</a:t>
                      </a:r>
                    </a:p>
                  </a:txBody>
                  <a:tcPr marL="19050" marR="19050" marT="19050" marB="19050" anchor="ctr"/>
                </a:tc>
                <a:tc>
                  <a:txBody>
                    <a:bodyPr/>
                    <a:lstStyle/>
                    <a:p>
                      <a:r>
                        <a:rPr lang="ru-RU" dirty="0">
                          <a:latin typeface="Times New Roman" panose="02020603050405020304" pitchFamily="18" charset="0"/>
                          <a:cs typeface="Times New Roman" panose="02020603050405020304" pitchFamily="18" charset="0"/>
                        </a:rPr>
                        <a:t>Перевод</a:t>
                      </a:r>
                    </a:p>
                  </a:txBody>
                  <a:tcPr marL="19050" marR="19050" marT="19050" marB="19050" anchor="ctr"/>
                </a:tc>
              </a:tr>
              <a:tr h="256178">
                <a:tc>
                  <a:txBody>
                    <a:bodyPr/>
                    <a:lstStyle/>
                    <a:p>
                      <a:r>
                        <a:rPr lang="en-US" dirty="0">
                          <a:latin typeface="Times New Roman" panose="02020603050405020304" pitchFamily="18" charset="0"/>
                          <a:cs typeface="Times New Roman" panose="02020603050405020304" pitchFamily="18" charset="0"/>
                        </a:rPr>
                        <a:t>Pavement</a:t>
                      </a:r>
                    </a:p>
                  </a:txBody>
                  <a:tcPr marL="19050" marR="19050" marT="19050" marB="19050" anchor="ctr"/>
                </a:tc>
                <a:tc>
                  <a:txBody>
                    <a:bodyPr/>
                    <a:lstStyle/>
                    <a:p>
                      <a:r>
                        <a:rPr lang="en-US" dirty="0">
                          <a:latin typeface="Times New Roman" panose="02020603050405020304" pitchFamily="18" charset="0"/>
                          <a:cs typeface="Times New Roman" panose="02020603050405020304" pitchFamily="18" charset="0"/>
                        </a:rPr>
                        <a:t>Sidewalk</a:t>
                      </a:r>
                    </a:p>
                  </a:txBody>
                  <a:tcPr marL="19050" marR="19050" marT="19050" marB="19050" anchor="ctr"/>
                </a:tc>
                <a:tc>
                  <a:txBody>
                    <a:bodyPr/>
                    <a:lstStyle/>
                    <a:p>
                      <a:r>
                        <a:rPr lang="ru-RU">
                          <a:latin typeface="Times New Roman" panose="02020603050405020304" pitchFamily="18" charset="0"/>
                          <a:cs typeface="Times New Roman" panose="02020603050405020304" pitchFamily="18" charset="0"/>
                        </a:rPr>
                        <a:t>мостовая, тротуар</a:t>
                      </a:r>
                    </a:p>
                  </a:txBody>
                  <a:tcPr marL="19050" marR="19050" marT="19050" marB="19050" anchor="ctr"/>
                </a:tc>
              </a:tr>
              <a:tr h="256178">
                <a:tc>
                  <a:txBody>
                    <a:bodyPr/>
                    <a:lstStyle/>
                    <a:p>
                      <a:r>
                        <a:rPr lang="en-US">
                          <a:latin typeface="Times New Roman" panose="02020603050405020304" pitchFamily="18" charset="0"/>
                          <a:cs typeface="Times New Roman" panose="02020603050405020304" pitchFamily="18" charset="0"/>
                        </a:rPr>
                        <a:t>Lift</a:t>
                      </a:r>
                    </a:p>
                  </a:txBody>
                  <a:tcPr marL="19050" marR="19050" marT="19050" marB="19050" anchor="ctr"/>
                </a:tc>
                <a:tc>
                  <a:txBody>
                    <a:bodyPr/>
                    <a:lstStyle/>
                    <a:p>
                      <a:r>
                        <a:rPr lang="en-US" dirty="0">
                          <a:latin typeface="Times New Roman" panose="02020603050405020304" pitchFamily="18" charset="0"/>
                          <a:cs typeface="Times New Roman" panose="02020603050405020304" pitchFamily="18" charset="0"/>
                        </a:rPr>
                        <a:t>Elevator</a:t>
                      </a:r>
                    </a:p>
                  </a:txBody>
                  <a:tcPr marL="19050" marR="19050" marT="19050" marB="19050" anchor="ctr"/>
                </a:tc>
                <a:tc>
                  <a:txBody>
                    <a:bodyPr/>
                    <a:lstStyle/>
                    <a:p>
                      <a:r>
                        <a:rPr lang="ru-RU">
                          <a:latin typeface="Times New Roman" panose="02020603050405020304" pitchFamily="18" charset="0"/>
                          <a:cs typeface="Times New Roman" panose="02020603050405020304" pitchFamily="18" charset="0"/>
                        </a:rPr>
                        <a:t>лифт</a:t>
                      </a:r>
                    </a:p>
                  </a:txBody>
                  <a:tcPr marL="19050" marR="19050" marT="19050" marB="19050" anchor="ctr"/>
                </a:tc>
              </a:tr>
              <a:tr h="256178">
                <a:tc>
                  <a:txBody>
                    <a:bodyPr/>
                    <a:lstStyle/>
                    <a:p>
                      <a:r>
                        <a:rPr lang="en-US">
                          <a:latin typeface="Times New Roman" panose="02020603050405020304" pitchFamily="18" charset="0"/>
                          <a:cs typeface="Times New Roman" panose="02020603050405020304" pitchFamily="18" charset="0"/>
                        </a:rPr>
                        <a:t>Lorry</a:t>
                      </a:r>
                    </a:p>
                  </a:txBody>
                  <a:tcPr marL="19050" marR="19050" marT="19050" marB="19050" anchor="ctr"/>
                </a:tc>
                <a:tc>
                  <a:txBody>
                    <a:bodyPr/>
                    <a:lstStyle/>
                    <a:p>
                      <a:r>
                        <a:rPr lang="en-US" dirty="0">
                          <a:latin typeface="Times New Roman" panose="02020603050405020304" pitchFamily="18" charset="0"/>
                          <a:cs typeface="Times New Roman" panose="02020603050405020304" pitchFamily="18" charset="0"/>
                        </a:rPr>
                        <a:t>Truck</a:t>
                      </a:r>
                    </a:p>
                  </a:txBody>
                  <a:tcPr marL="19050" marR="19050" marT="19050" marB="19050" anchor="ctr"/>
                </a:tc>
                <a:tc>
                  <a:txBody>
                    <a:bodyPr/>
                    <a:lstStyle/>
                    <a:p>
                      <a:r>
                        <a:rPr lang="ru-RU" dirty="0">
                          <a:latin typeface="Times New Roman" panose="02020603050405020304" pitchFamily="18" charset="0"/>
                          <a:cs typeface="Times New Roman" panose="02020603050405020304" pitchFamily="18" charset="0"/>
                        </a:rPr>
                        <a:t>грузовик</a:t>
                      </a:r>
                    </a:p>
                  </a:txBody>
                  <a:tcPr marL="19050" marR="19050" marT="19050" marB="19050" anchor="ctr"/>
                </a:tc>
              </a:tr>
              <a:tr h="256178">
                <a:tc>
                  <a:txBody>
                    <a:bodyPr/>
                    <a:lstStyle/>
                    <a:p>
                      <a:r>
                        <a:rPr lang="en-US">
                          <a:latin typeface="Times New Roman" panose="02020603050405020304" pitchFamily="18" charset="0"/>
                          <a:cs typeface="Times New Roman" panose="02020603050405020304" pitchFamily="18" charset="0"/>
                        </a:rPr>
                        <a:t>Rubbish</a:t>
                      </a:r>
                    </a:p>
                  </a:txBody>
                  <a:tcPr marL="19050" marR="19050" marT="19050" marB="19050" anchor="ctr"/>
                </a:tc>
                <a:tc>
                  <a:txBody>
                    <a:bodyPr/>
                    <a:lstStyle/>
                    <a:p>
                      <a:r>
                        <a:rPr lang="en-US" dirty="0">
                          <a:latin typeface="Times New Roman" panose="02020603050405020304" pitchFamily="18" charset="0"/>
                          <a:cs typeface="Times New Roman" panose="02020603050405020304" pitchFamily="18" charset="0"/>
                        </a:rPr>
                        <a:t>Garbage/Trash</a:t>
                      </a:r>
                    </a:p>
                  </a:txBody>
                  <a:tcPr marL="19050" marR="19050" marT="19050" marB="19050" anchor="ctr"/>
                </a:tc>
                <a:tc>
                  <a:txBody>
                    <a:bodyPr/>
                    <a:lstStyle/>
                    <a:p>
                      <a:r>
                        <a:rPr lang="ru-RU" dirty="0">
                          <a:latin typeface="Times New Roman" panose="02020603050405020304" pitchFamily="18" charset="0"/>
                          <a:cs typeface="Times New Roman" panose="02020603050405020304" pitchFamily="18" charset="0"/>
                        </a:rPr>
                        <a:t>мусор</a:t>
                      </a:r>
                    </a:p>
                  </a:txBody>
                  <a:tcPr marL="19050" marR="19050" marT="19050" marB="19050" anchor="ctr"/>
                </a:tc>
              </a:tr>
              <a:tr h="256178">
                <a:tc>
                  <a:txBody>
                    <a:bodyPr/>
                    <a:lstStyle/>
                    <a:p>
                      <a:r>
                        <a:rPr lang="en-US">
                          <a:latin typeface="Times New Roman" panose="02020603050405020304" pitchFamily="18" charset="0"/>
                          <a:cs typeface="Times New Roman" panose="02020603050405020304" pitchFamily="18" charset="0"/>
                        </a:rPr>
                        <a:t>Holiday</a:t>
                      </a:r>
                    </a:p>
                  </a:txBody>
                  <a:tcPr marL="19050" marR="19050" marT="19050" marB="19050" anchor="ctr"/>
                </a:tc>
                <a:tc>
                  <a:txBody>
                    <a:bodyPr/>
                    <a:lstStyle/>
                    <a:p>
                      <a:r>
                        <a:rPr lang="en-US" dirty="0">
                          <a:latin typeface="Times New Roman" panose="02020603050405020304" pitchFamily="18" charset="0"/>
                          <a:cs typeface="Times New Roman" panose="02020603050405020304" pitchFamily="18" charset="0"/>
                        </a:rPr>
                        <a:t>Vacation</a:t>
                      </a:r>
                    </a:p>
                  </a:txBody>
                  <a:tcPr marL="19050" marR="19050" marT="19050" marB="19050" anchor="ctr"/>
                </a:tc>
                <a:tc>
                  <a:txBody>
                    <a:bodyPr/>
                    <a:lstStyle/>
                    <a:p>
                      <a:r>
                        <a:rPr lang="ru-RU" dirty="0">
                          <a:latin typeface="Times New Roman" panose="02020603050405020304" pitchFamily="18" charset="0"/>
                          <a:cs typeface="Times New Roman" panose="02020603050405020304" pitchFamily="18" charset="0"/>
                        </a:rPr>
                        <a:t>каникулы, отпуск</a:t>
                      </a:r>
                    </a:p>
                  </a:txBody>
                  <a:tcPr marL="19050" marR="19050" marT="19050" marB="19050" anchor="ctr"/>
                </a:tc>
              </a:tr>
            </a:tbl>
          </a:graphicData>
        </a:graphic>
      </p:graphicFrame>
      <p:pic>
        <p:nvPicPr>
          <p:cNvPr id="2052" name="Picture 4" descr="D:\Users\shmeleva_i_a\Desktop\englis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6614" y="1"/>
            <a:ext cx="1277385" cy="17008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D:\Users\shmeleva_i_a\Desktop\countr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44" y="0"/>
            <a:ext cx="2028156" cy="3140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79712" y="188640"/>
            <a:ext cx="4896544" cy="892552"/>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k</a:t>
            </a:r>
            <a:r>
              <a:rPr lang="en-US" sz="2800" b="1" dirty="0" smtClean="0">
                <a:latin typeface="Times New Roman" panose="02020603050405020304" pitchFamily="18" charset="0"/>
                <a:cs typeface="Times New Roman" panose="02020603050405020304" pitchFamily="18" charset="0"/>
              </a:rPr>
              <a:t>eep themselves to themselves </a:t>
            </a:r>
            <a:r>
              <a:rPr lang="en-US" sz="2400" b="1" dirty="0" smtClean="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вести замкнутый образ жизни</a:t>
            </a:r>
            <a:r>
              <a:rPr lang="en-US" sz="2400" b="1" i="1" dirty="0" smtClean="0">
                <a:latin typeface="Times New Roman" panose="02020603050405020304" pitchFamily="18" charset="0"/>
                <a:cs typeface="Times New Roman" panose="02020603050405020304" pitchFamily="18" charset="0"/>
              </a:rPr>
              <a:t> </a:t>
            </a:r>
            <a:endParaRPr lang="ru-RU" sz="2400"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051720" y="850404"/>
            <a:ext cx="3816424" cy="200054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a:t>
            </a:r>
            <a:r>
              <a:rPr lang="en-US" sz="2800" b="1" dirty="0" smtClean="0">
                <a:latin typeface="Times New Roman" panose="02020603050405020304" pitchFamily="18" charset="0"/>
                <a:cs typeface="Times New Roman" panose="02020603050405020304" pitchFamily="18" charset="0"/>
              </a:rPr>
              <a:t>tiff upper lip </a:t>
            </a:r>
            <a:r>
              <a:rPr lang="en-US" sz="2400" b="1" dirty="0" smtClean="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"плотно сжатые губы"; </a:t>
            </a:r>
            <a:r>
              <a:rPr lang="ru-RU" sz="2400" b="1" i="1" dirty="0" smtClean="0">
                <a:latin typeface="Times New Roman" panose="02020603050405020304" pitchFamily="18" charset="0"/>
                <a:cs typeface="Times New Roman" panose="02020603050405020304" pitchFamily="18" charset="0"/>
              </a:rPr>
              <a:t>английский </a:t>
            </a:r>
            <a:r>
              <a:rPr lang="ru-RU" sz="2400" b="1" i="1" dirty="0">
                <a:latin typeface="Times New Roman" panose="02020603050405020304" pitchFamily="18" charset="0"/>
                <a:cs typeface="Times New Roman" panose="02020603050405020304" pitchFamily="18" charset="0"/>
              </a:rPr>
              <a:t>характер (символ выдержки и </a:t>
            </a:r>
            <a:r>
              <a:rPr lang="ru-RU" sz="2400" b="1" i="1" dirty="0" smtClean="0">
                <a:latin typeface="Times New Roman" panose="02020603050405020304" pitchFamily="18" charset="0"/>
                <a:cs typeface="Times New Roman" panose="02020603050405020304" pitchFamily="18" charset="0"/>
              </a:rPr>
              <a:t>упорства)</a:t>
            </a:r>
            <a:r>
              <a:rPr lang="en-US" sz="2400" b="1" i="1" dirty="0" smtClean="0">
                <a:latin typeface="Times New Roman" panose="02020603050405020304" pitchFamily="18" charset="0"/>
                <a:cs typeface="Times New Roman" panose="02020603050405020304" pitchFamily="18" charset="0"/>
              </a:rPr>
              <a:t> </a:t>
            </a:r>
            <a:endParaRPr lang="ru-RU" sz="2400" b="1" i="1" dirty="0">
              <a:latin typeface="Times New Roman" panose="02020603050405020304" pitchFamily="18" charset="0"/>
              <a:cs typeface="Times New Roman" panose="02020603050405020304" pitchFamily="18" charset="0"/>
            </a:endParaRPr>
          </a:p>
        </p:txBody>
      </p:sp>
      <p:pic>
        <p:nvPicPr>
          <p:cNvPr id="1026" name="Picture 2" descr="D:\Users\shmeleva_i_a\Desktop\фото многогранная\stiff-upper-li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2708920"/>
            <a:ext cx="1559572" cy="19519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42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6056" y="3006813"/>
            <a:ext cx="3902531" cy="3771971"/>
          </a:xfrm>
        </p:spPr>
        <p:txBody>
          <a:bodyPr>
            <a:normAutofit/>
          </a:bodyPr>
          <a:lstStyle/>
          <a:p>
            <a:r>
              <a:rPr lang="en-US" dirty="0" smtClean="0">
                <a:latin typeface="Times New Roman" panose="02020603050405020304" pitchFamily="18" charset="0"/>
                <a:cs typeface="Times New Roman" panose="02020603050405020304" pitchFamily="18" charset="0"/>
              </a:rPr>
              <a:t>Union Jack</a:t>
            </a:r>
            <a:r>
              <a:rPr lang="en-US" dirty="0" smtClean="0"/>
              <a:t/>
            </a:r>
            <a:br>
              <a:rPr lang="en-US" dirty="0" smtClean="0"/>
            </a:br>
            <a:r>
              <a:rPr lang="en-US" sz="1600" dirty="0" smtClean="0">
                <a:latin typeface="Times New Roman" panose="02020603050405020304" pitchFamily="18" charset="0"/>
                <a:cs typeface="Times New Roman" panose="02020603050405020304" pitchFamily="18" charset="0"/>
              </a:rPr>
              <a:t>Britain’s flag is called the ‘Union Jack’. It’s really three flags on top of each other and it represents England, Scotland and Ireland. Of course, each country in Britain has its own flag. It is worth remembering that the Union Jack is more popular in England than in Ireland, Scotland and Wales. The reason is that the Welsh, Scottish and Irish do not like being reminded of the time when they lost their independence to England.</a:t>
            </a:r>
            <a:endParaRPr lang="ru-RU" sz="1600" dirty="0">
              <a:latin typeface="Times New Roman" panose="02020603050405020304" pitchFamily="18" charset="0"/>
              <a:cs typeface="Times New Roman" panose="02020603050405020304" pitchFamily="18" charset="0"/>
            </a:endParaRPr>
          </a:p>
        </p:txBody>
      </p:sp>
      <p:pic>
        <p:nvPicPr>
          <p:cNvPr id="3074" name="Picture 2" descr="D:\Users\shmeleva_i_a\Desktop\fla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74707"/>
            <a:ext cx="3552056" cy="2664042"/>
          </a:xfrm>
          <a:prstGeom prst="rect">
            <a:avLst/>
          </a:prstGeom>
          <a:ln>
            <a:noFill/>
          </a:ln>
          <a:effectLst>
            <a:outerShdw blurRad="190500" algn="tl" rotWithShape="0">
              <a:srgbClr val="000000">
                <a:alpha val="70000"/>
              </a:srgbClr>
            </a:outerShdw>
          </a:effectLst>
          <a:extLst/>
        </p:spPr>
      </p:pic>
      <p:sp>
        <p:nvSpPr>
          <p:cNvPr id="3" name="Прямоугольник 2"/>
          <p:cNvSpPr/>
          <p:nvPr/>
        </p:nvSpPr>
        <p:spPr>
          <a:xfrm>
            <a:off x="4139952" y="836712"/>
            <a:ext cx="4392488" cy="2308324"/>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Крест </a:t>
            </a:r>
            <a:r>
              <a:rPr lang="ru-RU" dirty="0">
                <a:latin typeface="Times New Roman" panose="02020603050405020304" pitchFamily="18" charset="0"/>
                <a:cs typeface="Times New Roman" panose="02020603050405020304" pitchFamily="18" charset="0"/>
              </a:rPr>
              <a:t>покровителя Англии святого Георга (</a:t>
            </a:r>
            <a:r>
              <a:rPr lang="ru-RU" dirty="0" err="1">
                <a:latin typeface="Times New Roman" panose="02020603050405020304" pitchFamily="18" charset="0"/>
                <a:cs typeface="Times New Roman" panose="02020603050405020304" pitchFamily="18" charset="0"/>
              </a:rPr>
              <a:t>St</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George</a:t>
            </a:r>
            <a:r>
              <a:rPr lang="ru-RU" dirty="0" smtClean="0">
                <a:latin typeface="Times New Roman" panose="02020603050405020304" pitchFamily="18" charset="0"/>
                <a:cs typeface="Times New Roman" panose="02020603050405020304" pitchFamily="18" charset="0"/>
              </a:rPr>
              <a:t>)</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Крест </a:t>
            </a:r>
            <a:r>
              <a:rPr lang="ru-RU" dirty="0">
                <a:latin typeface="Times New Roman" panose="02020603050405020304" pitchFamily="18" charset="0"/>
                <a:cs typeface="Times New Roman" panose="02020603050405020304" pitchFamily="18" charset="0"/>
              </a:rPr>
              <a:t>покровителя Шотландии святого Эндрю (</a:t>
            </a:r>
            <a:r>
              <a:rPr lang="ru-RU" dirty="0" err="1">
                <a:latin typeface="Times New Roman" panose="02020603050405020304" pitchFamily="18" charset="0"/>
                <a:cs typeface="Times New Roman" panose="02020603050405020304" pitchFamily="18" charset="0"/>
              </a:rPr>
              <a:t>St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Andrew</a:t>
            </a:r>
            <a:r>
              <a:rPr lang="ru-RU" dirty="0" smtClean="0">
                <a:latin typeface="Times New Roman" panose="02020603050405020304" pitchFamily="18" charset="0"/>
                <a:cs typeface="Times New Roman" panose="02020603050405020304" pitchFamily="18" charset="0"/>
              </a:rPr>
              <a:t>)</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Крест </a:t>
            </a:r>
            <a:r>
              <a:rPr lang="ru-RU" dirty="0">
                <a:latin typeface="Times New Roman" panose="02020603050405020304" pitchFamily="18" charset="0"/>
                <a:cs typeface="Times New Roman" panose="02020603050405020304" pitchFamily="18" charset="0"/>
              </a:rPr>
              <a:t>покровителя Ирландии святого Патрика (</a:t>
            </a:r>
            <a:r>
              <a:rPr lang="ru-RU" dirty="0" err="1">
                <a:latin typeface="Times New Roman" panose="02020603050405020304" pitchFamily="18" charset="0"/>
                <a:cs typeface="Times New Roman" panose="02020603050405020304" pitchFamily="18" charset="0"/>
              </a:rPr>
              <a:t>St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Patrick</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09644" y="1493032"/>
            <a:ext cx="3877086" cy="2339102"/>
          </a:xfrm>
          <a:prstGeom prst="rect">
            <a:avLst/>
          </a:prstGeom>
        </p:spPr>
        <p:txBody>
          <a:bodyPr wrap="square">
            <a:spAutoFit/>
          </a:bodyPr>
          <a:lstStyle/>
          <a:p>
            <a:r>
              <a:rPr lang="en-US" b="1" dirty="0">
                <a:solidFill>
                  <a:prstClr val="black"/>
                </a:solidFill>
                <a:latin typeface="Times New Roman" panose="02020603050405020304" pitchFamily="18" charset="0"/>
                <a:ea typeface="+mj-ea"/>
                <a:cs typeface="Times New Roman" panose="02020603050405020304" pitchFamily="18" charset="0"/>
              </a:rPr>
              <a:t>Names</a:t>
            </a:r>
            <a:br>
              <a:rPr lang="en-US" b="1" dirty="0">
                <a:solidFill>
                  <a:prstClr val="black"/>
                </a:solidFill>
                <a:latin typeface="Times New Roman" panose="02020603050405020304" pitchFamily="18" charset="0"/>
                <a:ea typeface="+mj-ea"/>
                <a:cs typeface="Times New Roman" panose="02020603050405020304" pitchFamily="18" charset="0"/>
              </a:rPr>
            </a:br>
            <a:r>
              <a:rPr lang="en-US" sz="1600" dirty="0">
                <a:solidFill>
                  <a:prstClr val="black"/>
                </a:solidFill>
                <a:latin typeface="Times New Roman" panose="02020603050405020304" pitchFamily="18" charset="0"/>
                <a:ea typeface="+mj-ea"/>
                <a:cs typeface="Times New Roman" panose="02020603050405020304" pitchFamily="18" charset="0"/>
              </a:rPr>
              <a:t/>
            </a:r>
            <a:br>
              <a:rPr lang="en-US" sz="1600" dirty="0">
                <a:solidFill>
                  <a:prstClr val="black"/>
                </a:solidFill>
                <a:latin typeface="Times New Roman" panose="02020603050405020304" pitchFamily="18" charset="0"/>
                <a:ea typeface="+mj-ea"/>
                <a:cs typeface="Times New Roman" panose="02020603050405020304" pitchFamily="18" charset="0"/>
              </a:rPr>
            </a:br>
            <a:r>
              <a:rPr lang="en-US" sz="1600" dirty="0">
                <a:solidFill>
                  <a:prstClr val="black"/>
                </a:solidFill>
                <a:latin typeface="Times New Roman" panose="02020603050405020304" pitchFamily="18" charset="0"/>
                <a:ea typeface="+mj-ea"/>
                <a:cs typeface="Times New Roman" panose="02020603050405020304" pitchFamily="18" charset="0"/>
              </a:rPr>
              <a:t>A person’s name sometimes tells us where their family first came from. ‘</a:t>
            </a:r>
            <a:r>
              <a:rPr lang="en-US" sz="1600" b="1" i="1" dirty="0">
                <a:solidFill>
                  <a:prstClr val="black"/>
                </a:solidFill>
                <a:latin typeface="Times New Roman" panose="02020603050405020304" pitchFamily="18" charset="0"/>
                <a:ea typeface="+mj-ea"/>
                <a:cs typeface="Times New Roman" panose="02020603050405020304" pitchFamily="18" charset="0"/>
              </a:rPr>
              <a:t>Mac</a:t>
            </a:r>
            <a:r>
              <a:rPr lang="en-US" sz="1600" dirty="0">
                <a:solidFill>
                  <a:prstClr val="black"/>
                </a:solidFill>
                <a:latin typeface="Times New Roman" panose="02020603050405020304" pitchFamily="18" charset="0"/>
                <a:ea typeface="+mj-ea"/>
                <a:cs typeface="Times New Roman" panose="02020603050405020304" pitchFamily="18" charset="0"/>
              </a:rPr>
              <a:t>’ or ‘</a:t>
            </a:r>
            <a:r>
              <a:rPr lang="en-US" sz="1600" b="1" i="1" dirty="0">
                <a:solidFill>
                  <a:prstClr val="black"/>
                </a:solidFill>
                <a:latin typeface="Times New Roman" panose="02020603050405020304" pitchFamily="18" charset="0"/>
                <a:ea typeface="+mj-ea"/>
                <a:cs typeface="Times New Roman" panose="02020603050405020304" pitchFamily="18" charset="0"/>
              </a:rPr>
              <a:t>Mc</a:t>
            </a:r>
            <a:r>
              <a:rPr lang="en-US" sz="1600" dirty="0">
                <a:solidFill>
                  <a:prstClr val="black"/>
                </a:solidFill>
                <a:latin typeface="Times New Roman" panose="02020603050405020304" pitchFamily="18" charset="0"/>
                <a:ea typeface="+mj-ea"/>
                <a:cs typeface="Times New Roman" panose="02020603050405020304" pitchFamily="18" charset="0"/>
              </a:rPr>
              <a:t>’ in a surname (for example, McDonald) is always either Scottish or Irish. ‘</a:t>
            </a:r>
            <a:r>
              <a:rPr lang="en-US" sz="1600" b="1" i="1" dirty="0">
                <a:solidFill>
                  <a:prstClr val="black"/>
                </a:solidFill>
                <a:latin typeface="Times New Roman" panose="02020603050405020304" pitchFamily="18" charset="0"/>
                <a:ea typeface="+mj-ea"/>
                <a:cs typeface="Times New Roman" panose="02020603050405020304" pitchFamily="18" charset="0"/>
              </a:rPr>
              <a:t>O</a:t>
            </a:r>
            <a:r>
              <a:rPr lang="en-US" sz="1600" dirty="0">
                <a:solidFill>
                  <a:prstClr val="black"/>
                </a:solidFill>
                <a:latin typeface="Times New Roman" panose="02020603050405020304" pitchFamily="18" charset="0"/>
                <a:ea typeface="+mj-ea"/>
                <a:cs typeface="Times New Roman" panose="02020603050405020304" pitchFamily="18" charset="0"/>
              </a:rPr>
              <a:t>’ in a surname (for example, O’Brien) is always Irish. Other surnames like </a:t>
            </a:r>
            <a:r>
              <a:rPr lang="en-US" sz="1600" b="1" i="1" dirty="0">
                <a:solidFill>
                  <a:prstClr val="black"/>
                </a:solidFill>
                <a:latin typeface="Times New Roman" panose="02020603050405020304" pitchFamily="18" charset="0"/>
                <a:ea typeface="+mj-ea"/>
                <a:cs typeface="Times New Roman" panose="02020603050405020304" pitchFamily="18" charset="0"/>
              </a:rPr>
              <a:t>Morgan</a:t>
            </a:r>
            <a:r>
              <a:rPr lang="en-US" sz="1600" dirty="0">
                <a:solidFill>
                  <a:prstClr val="black"/>
                </a:solidFill>
                <a:latin typeface="Times New Roman" panose="02020603050405020304" pitchFamily="18" charset="0"/>
                <a:ea typeface="+mj-ea"/>
                <a:cs typeface="Times New Roman" panose="02020603050405020304" pitchFamily="18" charset="0"/>
              </a:rPr>
              <a:t> and </a:t>
            </a:r>
            <a:r>
              <a:rPr lang="en-US" sz="1600" b="1" i="1" dirty="0">
                <a:solidFill>
                  <a:prstClr val="black"/>
                </a:solidFill>
                <a:latin typeface="Times New Roman" panose="02020603050405020304" pitchFamily="18" charset="0"/>
                <a:ea typeface="+mj-ea"/>
                <a:cs typeface="Times New Roman" panose="02020603050405020304" pitchFamily="18" charset="0"/>
              </a:rPr>
              <a:t>Jones</a:t>
            </a:r>
            <a:r>
              <a:rPr lang="en-US" sz="1600" dirty="0">
                <a:solidFill>
                  <a:prstClr val="black"/>
                </a:solidFill>
                <a:latin typeface="Times New Roman" panose="02020603050405020304" pitchFamily="18" charset="0"/>
                <a:ea typeface="+mj-ea"/>
                <a:cs typeface="Times New Roman" panose="02020603050405020304" pitchFamily="18" charset="0"/>
              </a:rPr>
              <a:t>, are Welsh.</a:t>
            </a:r>
            <a:endParaRPr lang="ru-RU" dirty="0"/>
          </a:p>
        </p:txBody>
      </p:sp>
      <p:pic>
        <p:nvPicPr>
          <p:cNvPr id="5122" name="Picture 2" descr="D:\Users\shmeleva_i_a\Desktop\фото многогранная\UK-passport-960x5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75592"/>
            <a:ext cx="3168352" cy="17821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606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365104"/>
            <a:ext cx="6275040" cy="2160240"/>
          </a:xfrm>
        </p:spPr>
        <p:txBody>
          <a:bodyPr>
            <a:normAutofit fontScale="90000"/>
          </a:bodyPr>
          <a:lstStyle/>
          <a:p>
            <a:r>
              <a:rPr lang="en-US" sz="3100" b="1" dirty="0" smtClean="0">
                <a:latin typeface="Times New Roman" panose="02020603050405020304" pitchFamily="18" charset="0"/>
                <a:cs typeface="Times New Roman" panose="02020603050405020304" pitchFamily="18" charset="0"/>
              </a:rPr>
              <a:t>The British character</a:t>
            </a:r>
            <a:br>
              <a:rPr lang="en-US" sz="3100" b="1"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There are some cultural characteristics. </a:t>
            </a:r>
            <a:br>
              <a:rPr lang="en-US" sz="1400"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For example, it is true that British people often talk about </a:t>
            </a:r>
            <a:r>
              <a:rPr lang="en-US" sz="1400" b="1" i="1" dirty="0" smtClean="0">
                <a:latin typeface="Times New Roman" panose="02020603050405020304" pitchFamily="18" charset="0"/>
                <a:cs typeface="Times New Roman" panose="02020603050405020304" pitchFamily="18" charset="0"/>
              </a:rPr>
              <a:t>the weather</a:t>
            </a:r>
            <a:r>
              <a:rPr lang="en-US" sz="1400" dirty="0" smtClean="0">
                <a:latin typeface="Times New Roman" panose="02020603050405020304" pitchFamily="18" charset="0"/>
                <a:cs typeface="Times New Roman" panose="02020603050405020304" pitchFamily="18" charset="0"/>
              </a:rPr>
              <a:t>, especially if they don’t know each other very well. </a:t>
            </a:r>
            <a:br>
              <a:rPr lang="en-US" sz="1400"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Nowhere else in Britain </a:t>
            </a:r>
            <a:r>
              <a:rPr lang="en-US" sz="1400" b="1" i="1" dirty="0" smtClean="0">
                <a:latin typeface="Times New Roman" panose="02020603050405020304" pitchFamily="18" charset="0"/>
                <a:cs typeface="Times New Roman" panose="02020603050405020304" pitchFamily="18" charset="0"/>
              </a:rPr>
              <a:t>a cup of tea </a:t>
            </a:r>
            <a:r>
              <a:rPr lang="en-US" sz="1400" dirty="0" smtClean="0">
                <a:latin typeface="Times New Roman" panose="02020603050405020304" pitchFamily="18" charset="0"/>
                <a:cs typeface="Times New Roman" panose="02020603050405020304" pitchFamily="18" charset="0"/>
              </a:rPr>
              <a:t>plays such an important role as it does in England. Tea is not just a drink, it’s a whole English institution. In joy and trouble, a good cup of tea is what makes English people cope with whatever life throws at them.</a:t>
            </a:r>
            <a:br>
              <a:rPr lang="en-US" sz="1400"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Another example is some Scottish eating habits. One of them is </a:t>
            </a:r>
            <a:r>
              <a:rPr lang="en-US" sz="1400" b="1" i="1" dirty="0" smtClean="0">
                <a:latin typeface="Times New Roman" panose="02020603050405020304" pitchFamily="18" charset="0"/>
                <a:cs typeface="Times New Roman" panose="02020603050405020304" pitchFamily="18" charset="0"/>
              </a:rPr>
              <a:t>deep-fried Mars-bars</a:t>
            </a:r>
            <a:r>
              <a:rPr lang="en-US" sz="1400" dirty="0" smtClean="0">
                <a:latin typeface="Times New Roman" panose="02020603050405020304" pitchFamily="18" charset="0"/>
                <a:cs typeface="Times New Roman" panose="02020603050405020304" pitchFamily="18" charset="0"/>
              </a:rPr>
              <a:t>. Do you know how they are made? It’s very simple – you take a Mars-bar, dip it in batter and then fry it in hot oil. Do you know any other nations that do that? I think not!</a:t>
            </a:r>
            <a:endParaRPr lang="ru-RU" sz="1400" dirty="0">
              <a:latin typeface="Times New Roman" panose="02020603050405020304" pitchFamily="18" charset="0"/>
              <a:cs typeface="Times New Roman" panose="02020603050405020304" pitchFamily="18" charset="0"/>
            </a:endParaRPr>
          </a:p>
        </p:txBody>
      </p:sp>
      <p:pic>
        <p:nvPicPr>
          <p:cNvPr id="4099" name="Picture 3" descr="D:\Users\shmeleva_i_a\Desktop\weather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4" y="29939"/>
            <a:ext cx="2077473" cy="1382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D:\Users\shmeleva_i_a\Desktop\r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38" y="2420888"/>
            <a:ext cx="3316231" cy="19344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3" name="Picture 7" descr="D:\Users\shmeleva_i_a\Desktop\f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439" y="80132"/>
            <a:ext cx="2801260" cy="12824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D:\Users\shmeleva_i_a\Desktop\strange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84" y="1124744"/>
            <a:ext cx="2615952" cy="1471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5" name="Picture 9" descr="D:\Users\shmeleva_i_a\Desktop\ma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3855" y="5035488"/>
            <a:ext cx="2430016" cy="1822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68144" y="4077072"/>
            <a:ext cx="3096344" cy="86177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a:t>
            </a:r>
            <a:r>
              <a:rPr lang="en-US" b="1" dirty="0" smtClean="0">
                <a:latin typeface="Times New Roman" panose="02020603050405020304" pitchFamily="18" charset="0"/>
                <a:cs typeface="Times New Roman" panose="02020603050405020304" pitchFamily="18" charset="0"/>
              </a:rPr>
              <a:t>eep-dried Mars-bars – </a:t>
            </a:r>
            <a:r>
              <a:rPr lang="ru-RU" sz="1600" b="1" i="1" dirty="0" smtClean="0">
                <a:latin typeface="Times New Roman" panose="02020603050405020304" pitchFamily="18" charset="0"/>
                <a:cs typeface="Times New Roman" panose="02020603050405020304" pitchFamily="18" charset="0"/>
              </a:rPr>
              <a:t>поджаренные шоколадные батончики Марс</a:t>
            </a:r>
            <a:endParaRPr lang="ru-RU" sz="1600" b="1" i="1" dirty="0">
              <a:latin typeface="Times New Roman" panose="02020603050405020304" pitchFamily="18" charset="0"/>
              <a:cs typeface="Times New Roman" panose="02020603050405020304" pitchFamily="18" charset="0"/>
            </a:endParaRPr>
          </a:p>
        </p:txBody>
      </p:sp>
      <p:pic>
        <p:nvPicPr>
          <p:cNvPr id="4106" name="Picture 10" descr="D:\Users\shmeleva_i_a\Desktop\scon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9636" y="2864003"/>
            <a:ext cx="2108653" cy="1322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12160" y="2924944"/>
            <a:ext cx="2952328" cy="1261884"/>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s</a:t>
            </a:r>
            <a:r>
              <a:rPr lang="en-US" sz="2000" b="1" dirty="0" smtClean="0">
                <a:latin typeface="Times New Roman" panose="02020603050405020304" pitchFamily="18" charset="0"/>
                <a:cs typeface="Times New Roman" panose="02020603050405020304" pitchFamily="18" charset="0"/>
              </a:rPr>
              <a:t>cones</a:t>
            </a:r>
            <a:r>
              <a:rPr lang="en-US"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 </a:t>
            </a:r>
            <a:r>
              <a:rPr lang="ru-RU" sz="1400" b="1" i="1" dirty="0">
                <a:latin typeface="Times New Roman" panose="02020603050405020304" pitchFamily="18" charset="0"/>
                <a:cs typeface="Times New Roman" panose="02020603050405020304" pitchFamily="18" charset="0"/>
              </a:rPr>
              <a:t>небольшого размера британский хлеб быстрого </a:t>
            </a:r>
            <a:r>
              <a:rPr lang="ru-RU" sz="1400" b="1" i="1" dirty="0" smtClean="0">
                <a:latin typeface="Times New Roman" panose="02020603050405020304" pitchFamily="18" charset="0"/>
                <a:cs typeface="Times New Roman" panose="02020603050405020304" pitchFamily="18" charset="0"/>
              </a:rPr>
              <a:t>приготовления, является основным компонентом девонширского чая со сливками</a:t>
            </a:r>
            <a:r>
              <a:rPr lang="en-US" sz="1400" b="1" i="1" dirty="0" smtClean="0">
                <a:latin typeface="Times New Roman" panose="02020603050405020304" pitchFamily="18" charset="0"/>
                <a:cs typeface="Times New Roman" panose="02020603050405020304" pitchFamily="18" charset="0"/>
              </a:rPr>
              <a:t> </a:t>
            </a:r>
            <a:endParaRPr lang="ru-RU" sz="1400" b="1" i="1" dirty="0">
              <a:latin typeface="Times New Roman" panose="02020603050405020304" pitchFamily="18" charset="0"/>
              <a:cs typeface="Times New Roman" panose="02020603050405020304" pitchFamily="18" charset="0"/>
            </a:endParaRPr>
          </a:p>
        </p:txBody>
      </p:sp>
      <p:pic>
        <p:nvPicPr>
          <p:cNvPr id="2050" name="Picture 2" descr="D:\Users\shmeleva_i_a\Desktop\фото многогранная\corn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0436" y="1303392"/>
            <a:ext cx="2122555" cy="13476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48064" y="332656"/>
            <a:ext cx="3816424" cy="267765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If you are told to </a:t>
            </a:r>
            <a:r>
              <a:rPr lang="en-US" sz="2000" b="1" dirty="0">
                <a:latin typeface="Times New Roman" panose="02020603050405020304" pitchFamily="18" charset="0"/>
                <a:cs typeface="Times New Roman" panose="02020603050405020304" pitchFamily="18" charset="0"/>
              </a:rPr>
              <a:t>'help yourself' </a:t>
            </a:r>
            <a:r>
              <a:rPr lang="en-US" sz="2000" dirty="0">
                <a:latin typeface="Times New Roman" panose="02020603050405020304" pitchFamily="18" charset="0"/>
                <a:cs typeface="Times New Roman" panose="02020603050405020304" pitchFamily="18" charset="0"/>
              </a:rPr>
              <a:t>to something, it doesn't mean that your host is rude-he or she is just showing that you are completely accepted and just like </a:t>
            </a:r>
            <a:r>
              <a:rPr lang="en-US" sz="2000" b="1" dirty="0" smtClean="0">
                <a:latin typeface="Times New Roman" panose="02020603050405020304" pitchFamily="18" charset="0"/>
                <a:cs typeface="Times New Roman" panose="02020603050405020304" pitchFamily="18" charset="0"/>
              </a:rPr>
              <a:t>‘one </a:t>
            </a:r>
            <a:r>
              <a:rPr lang="en-US" sz="2000" b="1" dirty="0">
                <a:latin typeface="Times New Roman" panose="02020603050405020304" pitchFamily="18" charset="0"/>
                <a:cs typeface="Times New Roman" panose="02020603050405020304" pitchFamily="18" charset="0"/>
              </a:rPr>
              <a:t>of the family' </a:t>
            </a:r>
            <a:endParaRPr lang="ru-RU" sz="20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t>
            </a:r>
            <a:r>
              <a:rPr lang="en-US" sz="2400" b="1" i="1" dirty="0" err="1">
                <a:latin typeface="Times New Roman" panose="02020603050405020304" pitchFamily="18" charset="0"/>
                <a:cs typeface="Times New Roman" panose="02020603050405020304" pitchFamily="18" charset="0"/>
              </a:rPr>
              <a:t>один</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из</a:t>
            </a:r>
            <a:r>
              <a:rPr lang="en-US" sz="2400" b="1" i="1" dirty="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нас</a:t>
            </a:r>
            <a:r>
              <a:rPr lang="ru-RU" sz="2400" b="1" i="1" dirty="0">
                <a:latin typeface="Times New Roman" panose="02020603050405020304" pitchFamily="18" charset="0"/>
                <a:cs typeface="Times New Roman" panose="02020603050405020304" pitchFamily="18" charset="0"/>
              </a:rPr>
              <a:t>;</a:t>
            </a:r>
            <a:r>
              <a:rPr lang="ru-RU" sz="2400" b="1" i="1" dirty="0" smtClean="0">
                <a:latin typeface="Times New Roman" panose="02020603050405020304" pitchFamily="18" charset="0"/>
                <a:cs typeface="Times New Roman" panose="02020603050405020304" pitchFamily="18" charset="0"/>
              </a:rPr>
              <a:t> </a:t>
            </a:r>
          </a:p>
          <a:p>
            <a:r>
              <a:rPr lang="ru-RU" sz="2400" b="1" i="1" dirty="0" smtClean="0">
                <a:latin typeface="Times New Roman" panose="02020603050405020304" pitchFamily="18" charset="0"/>
                <a:cs typeface="Times New Roman" panose="02020603050405020304" pitchFamily="18" charset="0"/>
              </a:rPr>
              <a:t>чувствуй себя как дома</a:t>
            </a:r>
            <a:r>
              <a:rPr lang="en-US"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75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D:\Users\shmeleva_i_a\Desktop\фото многогранная\Double-Decker-B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4688" y="5384108"/>
            <a:ext cx="2046478" cy="1363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9" name="Picture 7" descr="D:\Users\shmeleva_i_a\Desktop\фото многогранная\table manner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960" t="4699" r="4541" b="4964"/>
          <a:stretch/>
        </p:blipFill>
        <p:spPr bwMode="auto">
          <a:xfrm>
            <a:off x="7369443" y="2786619"/>
            <a:ext cx="1906369" cy="26632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7" name="Picture 5" descr="D:\Users\shmeleva_i_a\Desktop\фото многогранная\politeness.jpg"/>
          <p:cNvPicPr>
            <a:picLocks noChangeAspect="1" noChangeArrowheads="1"/>
          </p:cNvPicPr>
          <p:nvPr/>
        </p:nvPicPr>
        <p:blipFill rotWithShape="1">
          <a:blip r:embed="rId4">
            <a:extLst>
              <a:ext uri="{28A0092B-C50C-407E-A947-70E740481C1C}">
                <a14:useLocalDpi xmlns:a14="http://schemas.microsoft.com/office/drawing/2010/main" val="0"/>
              </a:ext>
            </a:extLst>
          </a:blip>
          <a:srcRect l="9401" t="8318" r="13408" b="23206"/>
          <a:stretch/>
        </p:blipFill>
        <p:spPr bwMode="auto">
          <a:xfrm>
            <a:off x="0" y="4509120"/>
            <a:ext cx="2245556" cy="23488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Users\shmeleva_i_a\Desktop\фото многогранная\welli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3702" y="1124744"/>
            <a:ext cx="1151226" cy="1661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D:\Users\shmeleva_i_a\Desktop\фото многогранная\garden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5895"/>
            <a:ext cx="2111524" cy="133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79512" y="675270"/>
            <a:ext cx="7874190" cy="5778066"/>
          </a:xfrm>
        </p:spPr>
        <p:txBody>
          <a:bodyPr>
            <a:normAutofit fontScale="90000"/>
          </a:bodyPr>
          <a:lstStyle/>
          <a:p>
            <a:r>
              <a:rPr lang="en-US" sz="3100" b="1" dirty="0">
                <a:latin typeface="Times New Roman" panose="02020603050405020304" pitchFamily="18" charset="0"/>
                <a:cs typeface="Times New Roman" panose="02020603050405020304" pitchFamily="18" charset="0"/>
              </a:rPr>
              <a:t>How the British relax </a:t>
            </a:r>
            <a:r>
              <a:rPr lang="en-US" sz="2000" b="1" dirty="0">
                <a:latin typeface="Times New Roman" panose="02020603050405020304" pitchFamily="18" charset="0"/>
                <a:cs typeface="Times New Roman" panose="02020603050405020304" pitchFamily="18" charset="0"/>
              </a:rPr>
              <a:t>or </a:t>
            </a:r>
            <a:r>
              <a:rPr lang="en-US" sz="3100" b="1" dirty="0" smtClean="0">
                <a:latin typeface="Times New Roman" panose="02020603050405020304" pitchFamily="18" charset="0"/>
                <a:cs typeface="Times New Roman" panose="02020603050405020304" pitchFamily="18" charset="0"/>
              </a:rPr>
              <a:t>Gardening</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Like everybody else, British people like doing things outside work. </a:t>
            </a:r>
            <a:br>
              <a:rPr lang="en-US" sz="18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Gardening</a:t>
            </a:r>
            <a:r>
              <a:rPr lang="en-US" sz="20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is a well-known </a:t>
            </a:r>
            <a:r>
              <a:rPr lang="en-US" sz="1800" b="1" dirty="0" err="1">
                <a:latin typeface="Times New Roman" panose="02020603050405020304" pitchFamily="18" charset="0"/>
                <a:cs typeface="Times New Roman" panose="02020603050405020304" pitchFamily="18" charset="0"/>
              </a:rPr>
              <a:t>favourite</a:t>
            </a:r>
            <a:r>
              <a:rPr lang="en-US" sz="1800" b="1" dirty="0">
                <a:latin typeface="Times New Roman" panose="02020603050405020304" pitchFamily="18" charset="0"/>
                <a:cs typeface="Times New Roman" panose="02020603050405020304" pitchFamily="18" charset="0"/>
              </a:rPr>
              <a:t>. As the British weather un Britain is relatively mild, British people manage to do gardening almost all the year around. Every Sunday morning (except for winter) they come out to mow their lawns</a:t>
            </a:r>
            <a:r>
              <a:rPr lang="en-US" sz="1800" b="1" dirty="0" smtClean="0">
                <a:latin typeface="Times New Roman" panose="02020603050405020304" pitchFamily="18" charset="0"/>
                <a:cs typeface="Times New Roman" panose="02020603050405020304" pitchFamily="18" charset="0"/>
              </a:rPr>
              <a:t>.</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2200" b="1" i="1" dirty="0" smtClean="0">
                <a:latin typeface="Times New Roman" panose="02020603050405020304" pitchFamily="18" charset="0"/>
                <a:cs typeface="Times New Roman" panose="02020603050405020304" pitchFamily="18" charset="0"/>
              </a:rPr>
              <a:t>(садоводство, стрижка лужайки перед домом ради удовольствия, </a:t>
            </a:r>
            <a:br>
              <a:rPr lang="ru-RU" sz="2200" b="1" i="1" dirty="0" smtClean="0">
                <a:latin typeface="Times New Roman" panose="02020603050405020304" pitchFamily="18" charset="0"/>
                <a:cs typeface="Times New Roman" panose="02020603050405020304" pitchFamily="18" charset="0"/>
              </a:rPr>
            </a:br>
            <a:r>
              <a:rPr lang="ru-RU" sz="2200" b="1" i="1" dirty="0" smtClean="0">
                <a:latin typeface="Times New Roman" panose="02020603050405020304" pitchFamily="18" charset="0"/>
                <a:cs typeface="Times New Roman" panose="02020603050405020304" pitchFamily="18" charset="0"/>
              </a:rPr>
              <a:t>уход за садом)</a:t>
            </a:r>
            <a:r>
              <a:rPr lang="en-US" sz="2200" b="1" i="1" dirty="0">
                <a:latin typeface="Times New Roman" panose="02020603050405020304" pitchFamily="18" charset="0"/>
                <a:cs typeface="Times New Roman" panose="02020603050405020304" pitchFamily="18" charset="0"/>
              </a:rPr>
              <a:t/>
            </a:r>
            <a:br>
              <a:rPr lang="en-US" sz="2200" b="1" i="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Walking is also popular. You need a good pair of walking boots or '</a:t>
            </a:r>
            <a:r>
              <a:rPr lang="en-US" sz="3100" b="1" dirty="0">
                <a:latin typeface="Times New Roman" panose="02020603050405020304" pitchFamily="18" charset="0"/>
                <a:cs typeface="Times New Roman" panose="02020603050405020304" pitchFamily="18" charset="0"/>
              </a:rPr>
              <a:t>wellies</a:t>
            </a:r>
            <a:r>
              <a:rPr lang="en-US" sz="2000" b="1" dirty="0">
                <a:latin typeface="Times New Roman" panose="02020603050405020304" pitchFamily="18" charset="0"/>
                <a:cs typeface="Times New Roman" panose="02020603050405020304" pitchFamily="18" charset="0"/>
              </a:rPr>
              <a:t>' to enjoy your walk. Walking as a leisure activity has a long tradition in England.</a:t>
            </a:r>
            <a:br>
              <a:rPr lang="en-US" sz="2000" b="1" dirty="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(прорезиненная обувь для прогулок)</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Politeness - </a:t>
            </a:r>
            <a:r>
              <a:rPr lang="ru-RU" sz="2200" b="1" i="1" dirty="0" smtClean="0">
                <a:latin typeface="Times New Roman" panose="02020603050405020304" pitchFamily="18" charset="0"/>
                <a:cs typeface="Times New Roman" panose="02020603050405020304" pitchFamily="18" charset="0"/>
              </a:rPr>
              <a:t>вежливость</a:t>
            </a: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The </a:t>
            </a:r>
            <a:r>
              <a:rPr lang="en-US" sz="2000" b="1" dirty="0" err="1">
                <a:latin typeface="Times New Roman" panose="02020603050405020304" pitchFamily="18" charset="0"/>
                <a:cs typeface="Times New Roman" panose="02020603050405020304" pitchFamily="18" charset="0"/>
              </a:rPr>
              <a:t>cuppa</a:t>
            </a:r>
            <a:r>
              <a:rPr lang="en-US" sz="2000" b="1" dirty="0">
                <a:latin typeface="Times New Roman" panose="02020603050405020304" pitchFamily="18" charset="0"/>
                <a:cs typeface="Times New Roman" panose="02020603050405020304" pitchFamily="18" charset="0"/>
              </a:rPr>
              <a:t> (an affectionate </a:t>
            </a:r>
            <a:r>
              <a:rPr lang="en-US" sz="2000" b="1" dirty="0" smtClean="0">
                <a:latin typeface="Times New Roman" panose="02020603050405020304" pitchFamily="18" charset="0"/>
                <a:cs typeface="Times New Roman" panose="02020603050405020304" pitchFamily="18" charset="0"/>
              </a:rPr>
              <a:t>nam</a:t>
            </a:r>
            <a:r>
              <a:rPr lang="en-US" sz="2000" b="1" dirty="0">
                <a:latin typeface="Times New Roman" panose="02020603050405020304" pitchFamily="18" charset="0"/>
                <a:cs typeface="Times New Roman" panose="02020603050405020304" pitchFamily="18" charset="0"/>
              </a:rPr>
              <a:t>e</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for </a:t>
            </a:r>
            <a:r>
              <a:rPr lang="en-US" sz="2000" b="1" dirty="0" smtClean="0">
                <a:latin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cs typeface="Times New Roman" panose="02020603050405020304" pitchFamily="18" charset="0"/>
              </a:rPr>
              <a:t>cup of tea</a:t>
            </a:r>
            <a:r>
              <a:rPr lang="en-US" sz="2000" b="1" dirty="0" smtClean="0">
                <a:latin typeface="Times New Roman" panose="02020603050405020304" pitchFamily="18" charset="0"/>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 – </a:t>
            </a:r>
            <a:r>
              <a:rPr lang="ru-RU" sz="2200" b="1" i="1" dirty="0" smtClean="0">
                <a:latin typeface="Times New Roman" panose="02020603050405020304" pitchFamily="18" charset="0"/>
                <a:cs typeface="Times New Roman" panose="02020603050405020304" pitchFamily="18" charset="0"/>
              </a:rPr>
              <a:t>чашечка чая</a:t>
            </a: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Queuing</a:t>
            </a:r>
            <a:r>
              <a:rPr lang="ru-RU" sz="2000" b="1" dirty="0" smtClean="0">
                <a:latin typeface="Times New Roman" panose="02020603050405020304" pitchFamily="18" charset="0"/>
                <a:cs typeface="Times New Roman" panose="02020603050405020304" pitchFamily="18" charset="0"/>
              </a:rPr>
              <a:t> - </a:t>
            </a:r>
            <a:r>
              <a:rPr lang="ru-RU" sz="2200" b="1" i="1" dirty="0">
                <a:latin typeface="Times New Roman" panose="02020603050405020304" pitchFamily="18" charset="0"/>
                <a:cs typeface="Times New Roman" panose="02020603050405020304" pitchFamily="18" charset="0"/>
              </a:rPr>
              <a:t>Нельзя стать первым </a:t>
            </a:r>
            <a:r>
              <a:rPr lang="ru-RU" sz="2200" b="1" i="1" dirty="0" smtClean="0">
                <a:latin typeface="Times New Roman" panose="02020603050405020304" pitchFamily="18" charset="0"/>
                <a:cs typeface="Times New Roman" panose="02020603050405020304" pitchFamily="18" charset="0"/>
              </a:rPr>
              <a:t>без очереди!</a:t>
            </a:r>
            <a:r>
              <a:rPr lang="ru-RU" sz="1800" dirty="0"/>
              <a:t/>
            </a:r>
            <a:br>
              <a:rPr lang="ru-RU" sz="1800" dirty="0"/>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Double-deckers</a:t>
            </a:r>
            <a:r>
              <a:rPr lang="ru-RU" sz="2000" b="1" dirty="0" smtClean="0">
                <a:latin typeface="Times New Roman" panose="02020603050405020304" pitchFamily="18" charset="0"/>
                <a:cs typeface="Times New Roman" panose="02020603050405020304" pitchFamily="18" charset="0"/>
              </a:rPr>
              <a:t> – </a:t>
            </a:r>
            <a:r>
              <a:rPr lang="ru-RU" sz="2200" b="1" i="1" dirty="0" smtClean="0">
                <a:latin typeface="Times New Roman" panose="02020603050405020304" pitchFamily="18" charset="0"/>
                <a:cs typeface="Times New Roman" panose="02020603050405020304" pitchFamily="18" charset="0"/>
              </a:rPr>
              <a:t>двухэтажный автобус</a:t>
            </a: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Good </a:t>
            </a:r>
            <a:r>
              <a:rPr lang="en-US" sz="2000" b="1" dirty="0" smtClean="0">
                <a:latin typeface="Times New Roman" panose="02020603050405020304" pitchFamily="18" charset="0"/>
                <a:cs typeface="Times New Roman" panose="02020603050405020304" pitchFamily="18" charset="0"/>
              </a:rPr>
              <a:t>manners</a:t>
            </a:r>
            <a:r>
              <a:rPr lang="ru-RU" sz="2000" b="1" dirty="0" smtClean="0">
                <a:latin typeface="Times New Roman" panose="02020603050405020304" pitchFamily="18" charset="0"/>
                <a:cs typeface="Times New Roman" panose="02020603050405020304" pitchFamily="18" charset="0"/>
              </a:rPr>
              <a:t> – </a:t>
            </a:r>
            <a:r>
              <a:rPr lang="ru-RU" sz="2200" b="1" i="1" dirty="0" smtClean="0">
                <a:latin typeface="Times New Roman" panose="02020603050405020304" pitchFamily="18" charset="0"/>
                <a:cs typeface="Times New Roman" panose="02020603050405020304" pitchFamily="18" charset="0"/>
              </a:rPr>
              <a:t>хорошие манеры</a:t>
            </a: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Sense </a:t>
            </a:r>
            <a:r>
              <a:rPr lang="en-US" sz="2000" b="1" dirty="0" smtClean="0">
                <a:latin typeface="Times New Roman" panose="02020603050405020304" pitchFamily="18" charset="0"/>
                <a:cs typeface="Times New Roman" panose="02020603050405020304" pitchFamily="18" charset="0"/>
              </a:rPr>
              <a:t>of </a:t>
            </a:r>
            <a:r>
              <a:rPr lang="en-US" sz="2000" b="1" dirty="0" err="1" smtClean="0">
                <a:latin typeface="Times New Roman" panose="02020603050405020304" pitchFamily="18" charset="0"/>
                <a:cs typeface="Times New Roman" panose="02020603050405020304" pitchFamily="18" charset="0"/>
              </a:rPr>
              <a:t>humour</a:t>
            </a:r>
            <a:r>
              <a:rPr lang="ru-RU" sz="2000" b="1" dirty="0" smtClean="0">
                <a:latin typeface="Times New Roman" panose="02020603050405020304" pitchFamily="18" charset="0"/>
                <a:cs typeface="Times New Roman" panose="02020603050405020304" pitchFamily="18" charset="0"/>
              </a:rPr>
              <a:t> – </a:t>
            </a:r>
            <a:r>
              <a:rPr lang="ru-RU" sz="2200" b="1" i="1" dirty="0" smtClean="0">
                <a:latin typeface="Times New Roman" panose="02020603050405020304" pitchFamily="18" charset="0"/>
                <a:cs typeface="Times New Roman" panose="02020603050405020304" pitchFamily="18" charset="0"/>
              </a:rPr>
              <a:t>чувство юмора</a:t>
            </a:r>
            <a:r>
              <a:rPr lang="en-US" dirty="0"/>
              <a:t/>
            </a:r>
            <a:br>
              <a:rPr lang="en-US" dirty="0"/>
            </a:br>
            <a:endParaRPr lang="ru-RU" dirty="0"/>
          </a:p>
        </p:txBody>
      </p:sp>
      <p:pic>
        <p:nvPicPr>
          <p:cNvPr id="3076" name="Picture 4" descr="D:\Users\shmeleva_i_a\Desktop\фото многогранная\humour.jpg"/>
          <p:cNvPicPr>
            <a:picLocks noChangeAspect="1" noChangeArrowheads="1"/>
          </p:cNvPicPr>
          <p:nvPr/>
        </p:nvPicPr>
        <p:blipFill rotWithShape="1">
          <a:blip r:embed="rId7">
            <a:extLst>
              <a:ext uri="{28A0092B-C50C-407E-A947-70E740481C1C}">
                <a14:useLocalDpi xmlns:a14="http://schemas.microsoft.com/office/drawing/2010/main" val="0"/>
              </a:ext>
            </a:extLst>
          </a:blip>
          <a:srcRect l="54557" t="27152" r="4620" b="18671"/>
          <a:stretch/>
        </p:blipFill>
        <p:spPr bwMode="auto">
          <a:xfrm>
            <a:off x="7524327" y="5273486"/>
            <a:ext cx="1591919" cy="1584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D:\Users\shmeleva_i_a\Desktop\фото многогранная\queu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924944"/>
            <a:ext cx="1716810" cy="11416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D:\Users\shmeleva_i_a\Desktop\фото многогранная\cog068-cuppa-mug-and-spo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8184" y="3000611"/>
            <a:ext cx="1031636" cy="10316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0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156709">
            <a:off x="799565" y="-93378"/>
            <a:ext cx="4064040" cy="6699434"/>
          </a:xfrm>
        </p:spPr>
        <p:txBody>
          <a:bodyPr>
            <a:normAutofit fontScale="90000"/>
          </a:bodyPr>
          <a:lstStyle/>
          <a:p>
            <a:r>
              <a:rPr lang="en-US" sz="2400" dirty="0" smtClean="0">
                <a:latin typeface="Times New Roman" panose="02020603050405020304" pitchFamily="18" charset="0"/>
                <a:cs typeface="Times New Roman" panose="02020603050405020304" pitchFamily="18" charset="0"/>
              </a:rPr>
              <a:t>The British and food</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1300" dirty="0" smtClean="0">
                <a:latin typeface="Times New Roman" panose="02020603050405020304" pitchFamily="18" charset="0"/>
                <a:cs typeface="Times New Roman" panose="02020603050405020304" pitchFamily="18" charset="0"/>
              </a:rPr>
              <a:t>The British have a ‘</a:t>
            </a:r>
            <a:r>
              <a:rPr lang="en-US" sz="1300" b="1" dirty="0" smtClean="0">
                <a:latin typeface="Times New Roman" panose="02020603050405020304" pitchFamily="18" charset="0"/>
                <a:cs typeface="Times New Roman" panose="02020603050405020304" pitchFamily="18" charset="0"/>
              </a:rPr>
              <a:t>sweet tooth</a:t>
            </a:r>
            <a:r>
              <a:rPr lang="en-US" sz="1300" dirty="0" smtClean="0">
                <a:latin typeface="Times New Roman" panose="02020603050405020304" pitchFamily="18" charset="0"/>
                <a:cs typeface="Times New Roman" panose="02020603050405020304" pitchFamily="18" charset="0"/>
              </a:rPr>
              <a:t>’. They love cakes, chocolates and sweets. </a:t>
            </a:r>
            <a:br>
              <a:rPr lang="en-US" sz="1300" dirty="0" smtClean="0">
                <a:latin typeface="Times New Roman" panose="02020603050405020304" pitchFamily="18" charset="0"/>
                <a:cs typeface="Times New Roman" panose="02020603050405020304" pitchFamily="18" charset="0"/>
              </a:rPr>
            </a:br>
            <a:r>
              <a:rPr lang="en-US" sz="1300" dirty="0" smtClean="0">
                <a:latin typeface="Times New Roman" panose="02020603050405020304" pitchFamily="18" charset="0"/>
                <a:cs typeface="Times New Roman" panose="02020603050405020304" pitchFamily="18" charset="0"/>
              </a:rPr>
              <a:t/>
            </a:r>
            <a:br>
              <a:rPr lang="en-US" sz="1300" dirty="0" smtClean="0">
                <a:latin typeface="Times New Roman" panose="02020603050405020304" pitchFamily="18" charset="0"/>
                <a:cs typeface="Times New Roman" panose="02020603050405020304" pitchFamily="18" charset="0"/>
              </a:rPr>
            </a:br>
            <a:r>
              <a:rPr lang="en-US" sz="1300" dirty="0" smtClean="0">
                <a:latin typeface="Times New Roman" panose="02020603050405020304" pitchFamily="18" charset="0"/>
                <a:cs typeface="Times New Roman" panose="02020603050405020304" pitchFamily="18" charset="0"/>
              </a:rPr>
              <a:t>Twenty years ago, British people usually ate at home. They only went out for a meal at special times, like for somebody’s birthday. But today many people </a:t>
            </a:r>
            <a:r>
              <a:rPr lang="en-US" sz="1300" b="1" dirty="0" smtClean="0">
                <a:latin typeface="Times New Roman" panose="02020603050405020304" pitchFamily="18" charset="0"/>
                <a:cs typeface="Times New Roman" panose="02020603050405020304" pitchFamily="18" charset="0"/>
              </a:rPr>
              <a:t>eat out </a:t>
            </a:r>
            <a:r>
              <a:rPr lang="en-US" sz="1300" dirty="0" smtClean="0">
                <a:latin typeface="Times New Roman" panose="02020603050405020304" pitchFamily="18" charset="0"/>
                <a:cs typeface="Times New Roman" panose="02020603050405020304" pitchFamily="18" charset="0"/>
              </a:rPr>
              <a:t>at least once a week.</a:t>
            </a:r>
            <a:br>
              <a:rPr lang="en-US" sz="1300" dirty="0" smtClean="0">
                <a:latin typeface="Times New Roman" panose="02020603050405020304" pitchFamily="18" charset="0"/>
                <a:cs typeface="Times New Roman" panose="02020603050405020304" pitchFamily="18" charset="0"/>
              </a:rPr>
            </a:br>
            <a:r>
              <a:rPr lang="en-US" sz="1300" dirty="0" smtClean="0">
                <a:latin typeface="Times New Roman" panose="02020603050405020304" pitchFamily="18" charset="0"/>
                <a:cs typeface="Times New Roman" panose="02020603050405020304" pitchFamily="18" charset="0"/>
              </a:rPr>
              <a:t/>
            </a:r>
            <a:br>
              <a:rPr lang="en-US" sz="1300" dirty="0" smtClean="0">
                <a:latin typeface="Times New Roman" panose="02020603050405020304" pitchFamily="18" charset="0"/>
                <a:cs typeface="Times New Roman" panose="02020603050405020304" pitchFamily="18" charset="0"/>
              </a:rPr>
            </a:br>
            <a:r>
              <a:rPr lang="en-US" sz="1300" dirty="0" smtClean="0">
                <a:latin typeface="Times New Roman" panose="02020603050405020304" pitchFamily="18" charset="0"/>
                <a:cs typeface="Times New Roman" panose="02020603050405020304" pitchFamily="18" charset="0"/>
              </a:rPr>
              <a:t>On the 25</a:t>
            </a:r>
            <a:r>
              <a:rPr lang="en-US" sz="1300" baseline="30000" dirty="0" smtClean="0">
                <a:latin typeface="Times New Roman" panose="02020603050405020304" pitchFamily="18" charset="0"/>
                <a:cs typeface="Times New Roman" panose="02020603050405020304" pitchFamily="18" charset="0"/>
              </a:rPr>
              <a:t>th</a:t>
            </a:r>
            <a:r>
              <a:rPr lang="en-US" sz="1300" dirty="0" smtClean="0">
                <a:latin typeface="Times New Roman" panose="02020603050405020304" pitchFamily="18" charset="0"/>
                <a:cs typeface="Times New Roman" panose="02020603050405020304" pitchFamily="18" charset="0"/>
              </a:rPr>
              <a:t> of January many Scottish people go to ‘Burns’ suppers’. At these parties they read from the work of their national poet Robert Burns, wear kilts, sing their traditional songs, dance traditional dances and eat </a:t>
            </a:r>
            <a:r>
              <a:rPr lang="en-US" sz="1300" b="1" dirty="0" smtClean="0">
                <a:latin typeface="Times New Roman" panose="02020603050405020304" pitchFamily="18" charset="0"/>
                <a:cs typeface="Times New Roman" panose="02020603050405020304" pitchFamily="18" charset="0"/>
              </a:rPr>
              <a:t>haggis</a:t>
            </a:r>
            <a:r>
              <a:rPr lang="en-US" sz="1300" dirty="0" smtClean="0">
                <a:latin typeface="Times New Roman" panose="02020603050405020304" pitchFamily="18" charset="0"/>
                <a:cs typeface="Times New Roman" panose="02020603050405020304" pitchFamily="18" charset="0"/>
              </a:rPr>
              <a:t>. Haggis is Scotland’s best known traditional dish made from lamb’s lungs, liver and heart and mixed with onions and spices. It’s traditionally packed in a sheep’s stomach. It probably doesn’t sound </a:t>
            </a:r>
            <a:r>
              <a:rPr lang="en-US" sz="1300" dirty="0" err="1" smtClean="0">
                <a:latin typeface="Times New Roman" panose="02020603050405020304" pitchFamily="18" charset="0"/>
                <a:cs typeface="Times New Roman" panose="02020603050405020304" pitchFamily="18" charset="0"/>
              </a:rPr>
              <a:t>appetising</a:t>
            </a:r>
            <a:r>
              <a:rPr lang="en-US" sz="1300" dirty="0" smtClean="0">
                <a:latin typeface="Times New Roman" panose="02020603050405020304" pitchFamily="18" charset="0"/>
                <a:cs typeface="Times New Roman" panose="02020603050405020304" pitchFamily="18" charset="0"/>
              </a:rPr>
              <a:t>, but most people who were brave enough to try it say that it’s very tasty!</a:t>
            </a:r>
            <a:br>
              <a:rPr lang="en-US" sz="1300" dirty="0" smtClean="0">
                <a:latin typeface="Times New Roman" panose="02020603050405020304" pitchFamily="18" charset="0"/>
                <a:cs typeface="Times New Roman" panose="02020603050405020304" pitchFamily="18" charset="0"/>
              </a:rPr>
            </a:br>
            <a:r>
              <a:rPr lang="en-US" sz="1300" dirty="0" smtClean="0">
                <a:latin typeface="Times New Roman" panose="02020603050405020304" pitchFamily="18" charset="0"/>
                <a:cs typeface="Times New Roman" panose="02020603050405020304" pitchFamily="18" charset="0"/>
              </a:rPr>
              <a:t/>
            </a:r>
            <a:br>
              <a:rPr lang="en-US" sz="1300" dirty="0" smtClean="0">
                <a:latin typeface="Times New Roman" panose="02020603050405020304" pitchFamily="18" charset="0"/>
                <a:cs typeface="Times New Roman" panose="02020603050405020304" pitchFamily="18" charset="0"/>
              </a:rPr>
            </a:br>
            <a:r>
              <a:rPr lang="en-US" sz="1300" b="1" dirty="0" smtClean="0">
                <a:latin typeface="Times New Roman" panose="02020603050405020304" pitchFamily="18" charset="0"/>
                <a:cs typeface="Times New Roman" panose="02020603050405020304" pitchFamily="18" charset="0"/>
              </a:rPr>
              <a:t>Fish and chips</a:t>
            </a:r>
            <a:r>
              <a:rPr lang="en-US" sz="1300" dirty="0" smtClean="0">
                <a:latin typeface="Times New Roman" panose="02020603050405020304" pitchFamily="18" charset="0"/>
                <a:cs typeface="Times New Roman" panose="02020603050405020304" pitchFamily="18" charset="0"/>
              </a:rPr>
              <a:t> is the classic English take-away food. It is usually bought ready cooked at special shops – fish and chips shops (or ‘chippies’ as they are sometimes called) – and taken away wrapped in paper to be eaten at home or outside.</a:t>
            </a:r>
            <a:br>
              <a:rPr lang="en-US" sz="1300" dirty="0" smtClean="0">
                <a:latin typeface="Times New Roman" panose="02020603050405020304" pitchFamily="18" charset="0"/>
                <a:cs typeface="Times New Roman" panose="02020603050405020304" pitchFamily="18" charset="0"/>
              </a:rPr>
            </a:br>
            <a:r>
              <a:rPr lang="en-US" sz="1300" dirty="0" smtClean="0">
                <a:latin typeface="Times New Roman" panose="02020603050405020304" pitchFamily="18" charset="0"/>
                <a:cs typeface="Times New Roman" panose="02020603050405020304" pitchFamily="18" charset="0"/>
              </a:rPr>
              <a:t/>
            </a:r>
            <a:br>
              <a:rPr lang="en-US" sz="1300" dirty="0" smtClean="0">
                <a:latin typeface="Times New Roman" panose="02020603050405020304" pitchFamily="18" charset="0"/>
                <a:cs typeface="Times New Roman" panose="02020603050405020304" pitchFamily="18" charset="0"/>
              </a:rPr>
            </a:br>
            <a:r>
              <a:rPr lang="en-US" sz="1300" b="1" dirty="0" smtClean="0">
                <a:latin typeface="Times New Roman" panose="02020603050405020304" pitchFamily="18" charset="0"/>
                <a:cs typeface="Times New Roman" panose="02020603050405020304" pitchFamily="18" charset="0"/>
              </a:rPr>
              <a:t>Afternoon tea </a:t>
            </a:r>
            <a:r>
              <a:rPr lang="en-US" sz="1300" dirty="0" smtClean="0">
                <a:latin typeface="Times New Roman" panose="02020603050405020304" pitchFamily="18" charset="0"/>
                <a:cs typeface="Times New Roman" panose="02020603050405020304" pitchFamily="18" charset="0"/>
              </a:rPr>
              <a:t>is a small meal, not drink. Now most ordinary British families do not have time for afternoon tea at home, but in the past it was a tradition. But the British working population didn’t have afternoon tea. They had a meal at about midday, and a meal after work, between five and seven o’clock. This meal was called ‘</a:t>
            </a:r>
            <a:r>
              <a:rPr lang="en-US" sz="1300" b="1" dirty="0" smtClean="0">
                <a:latin typeface="Times New Roman" panose="02020603050405020304" pitchFamily="18" charset="0"/>
                <a:cs typeface="Times New Roman" panose="02020603050405020304" pitchFamily="18" charset="0"/>
              </a:rPr>
              <a:t>high tea</a:t>
            </a:r>
            <a:r>
              <a:rPr lang="en-US" sz="1300" dirty="0" smtClean="0">
                <a:latin typeface="Times New Roman" panose="02020603050405020304" pitchFamily="18" charset="0"/>
                <a:cs typeface="Times New Roman" panose="02020603050405020304" pitchFamily="18" charset="0"/>
              </a:rPr>
              <a:t>’, or just ‘tea’. Some families in Scotland and north of England still have ‘high tea’ and some restaurants in these areas offer it too. </a:t>
            </a:r>
            <a:endParaRPr lang="ru-RU" sz="1300" dirty="0">
              <a:latin typeface="Times New Roman" panose="02020603050405020304" pitchFamily="18" charset="0"/>
              <a:cs typeface="Times New Roman" panose="02020603050405020304" pitchFamily="18" charset="0"/>
            </a:endParaRPr>
          </a:p>
        </p:txBody>
      </p:sp>
      <p:pic>
        <p:nvPicPr>
          <p:cNvPr id="1026" name="Picture 2" descr="D:\Users\shmeleva_i_a\Desktop\hagg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928103"/>
            <a:ext cx="1512168" cy="10061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D:\Users\shmeleva_i_a\Desktop\fishandchi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6864" y="2664808"/>
            <a:ext cx="1424780" cy="1167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D:\Users\shmeleva_i_a\Desktop\sweettoo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1211" y="23814"/>
            <a:ext cx="1663080" cy="12992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D:\Users\shmeleva_i_a\Desktop\eatou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1940" y="1265260"/>
            <a:ext cx="2092060" cy="13938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D:\Users\shmeleva_i_a\Desktop\afternoon te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7744" y="4941168"/>
            <a:ext cx="2520280" cy="1890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504" y="4941168"/>
            <a:ext cx="2016224" cy="1938992"/>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a</a:t>
            </a:r>
            <a:r>
              <a:rPr lang="en-US" sz="2000" b="1" dirty="0" smtClean="0">
                <a:latin typeface="Times New Roman" panose="02020603050405020304" pitchFamily="18" charset="0"/>
                <a:cs typeface="Times New Roman" panose="02020603050405020304" pitchFamily="18" charset="0"/>
              </a:rPr>
              <a:t>fternoon tea – </a:t>
            </a:r>
          </a:p>
          <a:p>
            <a:r>
              <a:rPr lang="ru-RU" sz="2000" b="1" i="1" dirty="0">
                <a:latin typeface="Times New Roman" panose="02020603050405020304" pitchFamily="18" charset="0"/>
                <a:cs typeface="Times New Roman" panose="02020603050405020304" pitchFamily="18" charset="0"/>
              </a:rPr>
              <a:t>н</a:t>
            </a:r>
            <a:r>
              <a:rPr lang="ru-RU" sz="2000" b="1" i="1" dirty="0" smtClean="0">
                <a:latin typeface="Times New Roman" panose="02020603050405020304" pitchFamily="18" charset="0"/>
                <a:cs typeface="Times New Roman" panose="02020603050405020304" pitchFamily="18" charset="0"/>
              </a:rPr>
              <a:t>е просто чаепитие в дневное время, а небольшой прием пищи</a:t>
            </a:r>
            <a:endParaRPr lang="ru-RU" sz="2000" b="1" i="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486400" y="-90319"/>
            <a:ext cx="2286000" cy="1015663"/>
          </a:xfrm>
          <a:prstGeom prst="rect">
            <a:avLst/>
          </a:prstGeom>
        </p:spPr>
        <p:txBody>
          <a:bodyPr>
            <a:spAutoFit/>
          </a:bodyPr>
          <a:lstStyle/>
          <a:p>
            <a:pPr lvl="0"/>
            <a:r>
              <a:rPr lang="en-US" sz="2400" b="1" smtClean="0">
                <a:solidFill>
                  <a:prstClr val="black"/>
                </a:solidFill>
                <a:latin typeface="Times New Roman" panose="02020603050405020304" pitchFamily="18" charset="0"/>
                <a:cs typeface="Times New Roman" panose="02020603050405020304" pitchFamily="18" charset="0"/>
              </a:rPr>
              <a:t>sweet tooth </a:t>
            </a:r>
            <a:r>
              <a:rPr lang="en-US" b="1" smtClean="0">
                <a:solidFill>
                  <a:prstClr val="black"/>
                </a:solidFill>
                <a:latin typeface="Times New Roman" panose="02020603050405020304" pitchFamily="18" charset="0"/>
                <a:cs typeface="Times New Roman" panose="02020603050405020304" pitchFamily="18" charset="0"/>
              </a:rPr>
              <a:t>– </a:t>
            </a:r>
            <a:r>
              <a:rPr lang="ru-RU" b="1" i="1" smtClean="0">
                <a:solidFill>
                  <a:prstClr val="black"/>
                </a:solidFill>
                <a:latin typeface="Times New Roman" panose="02020603050405020304" pitchFamily="18" charset="0"/>
                <a:cs typeface="Times New Roman" panose="02020603050405020304" pitchFamily="18" charset="0"/>
              </a:rPr>
              <a:t>сладкоежка, сластёна</a:t>
            </a:r>
            <a:endParaRPr lang="ru-RU" b="1" i="1" dirty="0">
              <a:solidFill>
                <a:prstClr val="black"/>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230813" y="905044"/>
            <a:ext cx="2286000" cy="1015663"/>
          </a:xfrm>
          <a:prstGeom prst="rect">
            <a:avLst/>
          </a:prstGeom>
        </p:spPr>
        <p:txBody>
          <a:bodyPr>
            <a:spAutoFit/>
          </a:bodyPr>
          <a:lstStyle/>
          <a:p>
            <a:pPr lvl="0"/>
            <a:r>
              <a:rPr lang="en-US" sz="2400" b="1" dirty="0">
                <a:solidFill>
                  <a:prstClr val="black"/>
                </a:solidFill>
                <a:latin typeface="Times New Roman" panose="02020603050405020304" pitchFamily="18" charset="0"/>
                <a:cs typeface="Times New Roman" panose="02020603050405020304" pitchFamily="18" charset="0"/>
              </a:rPr>
              <a:t>eating out</a:t>
            </a:r>
            <a:r>
              <a:rPr lang="en-US" b="1" dirty="0">
                <a:solidFill>
                  <a:prstClr val="black"/>
                </a:solidFill>
                <a:latin typeface="Times New Roman" panose="02020603050405020304" pitchFamily="18" charset="0"/>
                <a:cs typeface="Times New Roman" panose="02020603050405020304" pitchFamily="18" charset="0"/>
              </a:rPr>
              <a:t> –</a:t>
            </a:r>
            <a:r>
              <a:rPr lang="ru-RU" b="1" dirty="0">
                <a:solidFill>
                  <a:prstClr val="black"/>
                </a:solidFill>
                <a:latin typeface="Times New Roman" panose="02020603050405020304" pitchFamily="18" charset="0"/>
                <a:cs typeface="Times New Roman" panose="02020603050405020304" pitchFamily="18" charset="0"/>
              </a:rPr>
              <a:t> </a:t>
            </a:r>
            <a:r>
              <a:rPr lang="ru-RU" b="1" i="1" dirty="0">
                <a:solidFill>
                  <a:prstClr val="black"/>
                </a:solidFill>
                <a:latin typeface="Times New Roman" panose="02020603050405020304" pitchFamily="18" charset="0"/>
                <a:cs typeface="Times New Roman" panose="02020603050405020304" pitchFamily="18" charset="0"/>
              </a:rPr>
              <a:t>прием пищи вне дома</a:t>
            </a:r>
            <a:r>
              <a:rPr lang="en-US" b="1" i="1" dirty="0">
                <a:solidFill>
                  <a:prstClr val="black"/>
                </a:solidFill>
                <a:latin typeface="Times New Roman" panose="02020603050405020304" pitchFamily="18" charset="0"/>
                <a:cs typeface="Times New Roman" panose="02020603050405020304" pitchFamily="18" charset="0"/>
              </a:rPr>
              <a:t> </a:t>
            </a:r>
            <a:endParaRPr lang="ru-RU" b="1" i="1" dirty="0">
              <a:solidFill>
                <a:prstClr val="black"/>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856288" y="2617956"/>
            <a:ext cx="2286000" cy="1015663"/>
          </a:xfrm>
          <a:prstGeom prst="rect">
            <a:avLst/>
          </a:prstGeom>
        </p:spPr>
        <p:txBody>
          <a:bodyPr>
            <a:spAutoFit/>
          </a:bodyPr>
          <a:lstStyle/>
          <a:p>
            <a:pPr lvl="0"/>
            <a:r>
              <a:rPr lang="en-US" sz="2000" b="1" dirty="0">
                <a:solidFill>
                  <a:prstClr val="black"/>
                </a:solidFill>
                <a:latin typeface="Times New Roman" panose="02020603050405020304" pitchFamily="18" charset="0"/>
                <a:cs typeface="Times New Roman" panose="02020603050405020304" pitchFamily="18" charset="0"/>
              </a:rPr>
              <a:t>fish and chips – </a:t>
            </a:r>
            <a:r>
              <a:rPr lang="ru-RU" sz="2000" b="1" i="1" dirty="0">
                <a:solidFill>
                  <a:prstClr val="black"/>
                </a:solidFill>
                <a:latin typeface="Times New Roman" panose="02020603050405020304" pitchFamily="18" charset="0"/>
                <a:cs typeface="Times New Roman" panose="02020603050405020304" pitchFamily="18" charset="0"/>
              </a:rPr>
              <a:t>рыба и жареный картофель</a:t>
            </a:r>
          </a:p>
        </p:txBody>
      </p:sp>
      <p:sp>
        <p:nvSpPr>
          <p:cNvPr id="17" name="TextBox 16"/>
          <p:cNvSpPr txBox="1"/>
          <p:nvPr/>
        </p:nvSpPr>
        <p:spPr>
          <a:xfrm>
            <a:off x="4932040" y="5157192"/>
            <a:ext cx="2119899" cy="1754326"/>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a:t>
            </a:r>
            <a:r>
              <a:rPr lang="en-US" b="1" dirty="0" smtClean="0">
                <a:latin typeface="Times New Roman" panose="02020603050405020304" pitchFamily="18" charset="0"/>
                <a:cs typeface="Times New Roman" panose="02020603050405020304" pitchFamily="18" charset="0"/>
              </a:rPr>
              <a:t>igh tea – </a:t>
            </a:r>
          </a:p>
          <a:p>
            <a:r>
              <a:rPr lang="ru-RU" b="1" i="1" dirty="0">
                <a:latin typeface="Times New Roman" panose="02020603050405020304" pitchFamily="18" charset="0"/>
                <a:cs typeface="Times New Roman" panose="02020603050405020304" pitchFamily="18" charset="0"/>
              </a:rPr>
              <a:t>п</a:t>
            </a:r>
            <a:r>
              <a:rPr lang="ru-RU" b="1" i="1" dirty="0" smtClean="0">
                <a:latin typeface="Times New Roman" panose="02020603050405020304" pitchFamily="18" charset="0"/>
                <a:cs typeface="Times New Roman" panose="02020603050405020304" pitchFamily="18" charset="0"/>
              </a:rPr>
              <a:t>рием пищи в вечернее время с 5 до 7 часов; также предлагается в ресторанах</a:t>
            </a:r>
            <a:endParaRPr lang="ru-RU" b="1" i="1"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6897688" y="3842961"/>
            <a:ext cx="2286000" cy="1785104"/>
          </a:xfrm>
          <a:prstGeom prst="rect">
            <a:avLst/>
          </a:prstGeom>
        </p:spPr>
        <p:txBody>
          <a:bodyPr>
            <a:spAutoFit/>
          </a:bodyPr>
          <a:lstStyle/>
          <a:p>
            <a:pPr lvl="0"/>
            <a:r>
              <a:rPr lang="en-US" sz="2000" b="1" dirty="0">
                <a:solidFill>
                  <a:prstClr val="black"/>
                </a:solidFill>
                <a:latin typeface="Times New Roman" panose="02020603050405020304" pitchFamily="18" charset="0"/>
                <a:cs typeface="Times New Roman" panose="02020603050405020304" pitchFamily="18" charset="0"/>
              </a:rPr>
              <a:t>haggis –</a:t>
            </a:r>
            <a:r>
              <a:rPr lang="ru-RU" sz="2000" b="1" dirty="0">
                <a:solidFill>
                  <a:prstClr val="black"/>
                </a:solidFill>
                <a:latin typeface="Times New Roman" panose="02020603050405020304" pitchFamily="18" charset="0"/>
                <a:cs typeface="Times New Roman" panose="02020603050405020304" pitchFamily="18" charset="0"/>
              </a:rPr>
              <a:t> </a:t>
            </a:r>
            <a:r>
              <a:rPr lang="ru-RU" b="1" i="1" dirty="0">
                <a:solidFill>
                  <a:prstClr val="black"/>
                </a:solidFill>
                <a:latin typeface="Times New Roman" panose="02020603050405020304" pitchFamily="18" charset="0"/>
                <a:cs typeface="Times New Roman" panose="02020603050405020304" pitchFamily="18" charset="0"/>
              </a:rPr>
              <a:t>готовится из отваренных в бараньем желудке потрохов (легких, печенки, сердца) барана или овцы</a:t>
            </a:r>
            <a:r>
              <a:rPr lang="en-US" b="1" i="1" dirty="0">
                <a:solidFill>
                  <a:prstClr val="black"/>
                </a:solidFill>
                <a:latin typeface="Times New Roman" panose="02020603050405020304" pitchFamily="18" charset="0"/>
                <a:cs typeface="Times New Roman" panose="02020603050405020304" pitchFamily="18" charset="0"/>
              </a:rPr>
              <a:t> </a:t>
            </a:r>
            <a:endParaRPr lang="ru-RU"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418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Users\shmeleva_i_a\Desktop\фото многогранная\ki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89" y="3356992"/>
            <a:ext cx="2161196" cy="3589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rot="571424">
            <a:off x="4858779" y="289673"/>
            <a:ext cx="4008510" cy="4234482"/>
          </a:xfrm>
        </p:spPr>
        <p:txBody>
          <a:bodyPr>
            <a:normAutofit/>
          </a:bodyPr>
          <a:lstStyle/>
          <a:p>
            <a:r>
              <a:rPr lang="en-US" sz="1800" b="1" dirty="0" smtClean="0">
                <a:latin typeface="Times New Roman" panose="02020603050405020304" pitchFamily="18" charset="0"/>
                <a:cs typeface="Times New Roman" panose="02020603050405020304" pitchFamily="18" charset="0"/>
              </a:rPr>
              <a:t>There’s no English national dress</a:t>
            </a:r>
            <a:br>
              <a:rPr lang="en-US" sz="1800" b="1"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The most famous traditional </a:t>
            </a:r>
            <a:r>
              <a:rPr lang="en-US" sz="1600" dirty="0">
                <a:latin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cs typeface="Times New Roman" panose="02020603050405020304" pitchFamily="18" charset="0"/>
              </a:rPr>
              <a:t>ritish dress is undoubtedly the Scottish kilt. The particular pattern of tartan represents the family clan that the person is from. Many people think that Scottish men wear kilts every day. That is not true!</a:t>
            </a:r>
            <a:br>
              <a:rPr lang="en-US" sz="1600" dirty="0" smtClean="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The Scots, the Welsh and the Irish are very proud of their national songs. When the English play football against Scotland or Wales the Scots sing </a:t>
            </a:r>
            <a:r>
              <a:rPr lang="en-US" sz="1600" i="1" dirty="0" smtClean="0">
                <a:latin typeface="Times New Roman" panose="02020603050405020304" pitchFamily="18" charset="0"/>
                <a:cs typeface="Times New Roman" panose="02020603050405020304" pitchFamily="18" charset="0"/>
              </a:rPr>
              <a:t>Flower of Scotland </a:t>
            </a:r>
            <a:r>
              <a:rPr lang="en-US" sz="1600" dirty="0" smtClean="0">
                <a:latin typeface="Times New Roman" panose="02020603050405020304" pitchFamily="18" charset="0"/>
                <a:cs typeface="Times New Roman" panose="02020603050405020304" pitchFamily="18" charset="0"/>
              </a:rPr>
              <a:t>and the Welsh sing </a:t>
            </a:r>
            <a:r>
              <a:rPr lang="en-US" sz="1600" i="1" dirty="0" smtClean="0">
                <a:latin typeface="Times New Roman" panose="02020603050405020304" pitchFamily="18" charset="0"/>
                <a:cs typeface="Times New Roman" panose="02020603050405020304" pitchFamily="18" charset="0"/>
              </a:rPr>
              <a:t>Land of My Fathers. </a:t>
            </a:r>
            <a:r>
              <a:rPr lang="en-US" sz="1600" dirty="0" smtClean="0">
                <a:latin typeface="Times New Roman" panose="02020603050405020304" pitchFamily="18" charset="0"/>
                <a:cs typeface="Times New Roman" panose="02020603050405020304" pitchFamily="18" charset="0"/>
              </a:rPr>
              <a:t>But the English national song is the same as the British national song – </a:t>
            </a:r>
            <a:r>
              <a:rPr lang="en-US" sz="1600" b="1" i="1" dirty="0" smtClean="0">
                <a:latin typeface="Times New Roman" panose="02020603050405020304" pitchFamily="18" charset="0"/>
                <a:cs typeface="Times New Roman" panose="02020603050405020304" pitchFamily="18" charset="0"/>
              </a:rPr>
              <a:t>God Save the Queen</a:t>
            </a:r>
            <a:r>
              <a:rPr lang="en-US" sz="16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23528" y="548680"/>
            <a:ext cx="4824536" cy="594008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Having a bath, not a </a:t>
            </a:r>
            <a:r>
              <a:rPr lang="en-US" sz="2800" b="1" dirty="0" smtClean="0">
                <a:latin typeface="Times New Roman" panose="02020603050405020304" pitchFamily="18" charset="0"/>
                <a:cs typeface="Times New Roman" panose="02020603050405020304" pitchFamily="18" charset="0"/>
              </a:rPr>
              <a:t>shower</a:t>
            </a:r>
            <a:endParaRPr lang="ru-RU" sz="2800" b="1" dirty="0" smtClean="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No </a:t>
            </a:r>
            <a:r>
              <a:rPr lang="en-US" sz="2800" b="1" dirty="0">
                <a:latin typeface="Times New Roman" panose="02020603050405020304" pitchFamily="18" charset="0"/>
                <a:cs typeface="Times New Roman" panose="02020603050405020304" pitchFamily="18" charset="0"/>
              </a:rPr>
              <a:t>single mixture </a:t>
            </a:r>
            <a:r>
              <a:rPr lang="en-US" sz="2800" b="1" dirty="0" smtClean="0">
                <a:latin typeface="Times New Roman" panose="02020603050405020304" pitchFamily="18" charset="0"/>
                <a:cs typeface="Times New Roman" panose="02020603050405020304" pitchFamily="18" charset="0"/>
              </a:rPr>
              <a:t>tap</a:t>
            </a:r>
            <a:r>
              <a:rPr lang="ru-RU" sz="2800" dirty="0" smtClean="0">
                <a:latin typeface="Times New Roman" panose="02020603050405020304" pitchFamily="18" charset="0"/>
                <a:cs typeface="Times New Roman" panose="02020603050405020304" pitchFamily="18" charset="0"/>
              </a:rPr>
              <a:t> – </a:t>
            </a:r>
          </a:p>
          <a:p>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for washing, the </a:t>
            </a:r>
            <a:r>
              <a:rPr lang="en-US" sz="2000">
                <a:latin typeface="Times New Roman" panose="02020603050405020304" pitchFamily="18" charset="0"/>
                <a:cs typeface="Times New Roman" panose="02020603050405020304" pitchFamily="18" charset="0"/>
              </a:rPr>
              <a:t>other </a:t>
            </a:r>
            <a:r>
              <a:rPr lang="en-US" sz="200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drinking from</a:t>
            </a:r>
          </a:p>
          <a:p>
            <a:pPr algn="ctr"/>
            <a:r>
              <a:rPr lang="ru-RU" sz="2400" dirty="0" smtClean="0">
                <a:latin typeface="Times New Roman" panose="02020603050405020304" pitchFamily="18" charset="0"/>
                <a:cs typeface="Times New Roman" panose="02020603050405020304" pitchFamily="18" charset="0"/>
              </a:rPr>
              <a:t>(</a:t>
            </a:r>
            <a:r>
              <a:rPr lang="ru-RU" sz="2400" b="1" i="1" dirty="0" smtClean="0">
                <a:latin typeface="Times New Roman" panose="02020603050405020304" pitchFamily="18" charset="0"/>
                <a:cs typeface="Times New Roman" panose="02020603050405020304" pitchFamily="18" charset="0"/>
              </a:rPr>
              <a:t>Нет </a:t>
            </a:r>
            <a:r>
              <a:rPr lang="ru-RU" sz="2400" b="1" i="1" dirty="0">
                <a:latin typeface="Times New Roman" panose="02020603050405020304" pitchFamily="18" charset="0"/>
                <a:cs typeface="Times New Roman" panose="02020603050405020304" pitchFamily="18" charset="0"/>
              </a:rPr>
              <a:t>единого водопроводного крана, </a:t>
            </a:r>
            <a:r>
              <a:rPr lang="ru-RU" sz="2400" b="1" i="1" dirty="0" smtClean="0">
                <a:latin typeface="Times New Roman" panose="02020603050405020304" pitchFamily="18" charset="0"/>
                <a:cs typeface="Times New Roman" panose="02020603050405020304" pitchFamily="18" charset="0"/>
              </a:rPr>
              <a:t>один </a:t>
            </a:r>
            <a:r>
              <a:rPr lang="ru-RU" sz="2400" b="1" i="1" dirty="0">
                <a:latin typeface="Times New Roman" panose="02020603050405020304" pitchFamily="18" charset="0"/>
                <a:cs typeface="Times New Roman" panose="02020603050405020304" pitchFamily="18" charset="0"/>
              </a:rPr>
              <a:t>для мытья посуды, другой для </a:t>
            </a:r>
            <a:r>
              <a:rPr lang="ru-RU" sz="2400" b="1" i="1" dirty="0" smtClean="0">
                <a:latin typeface="Times New Roman" panose="02020603050405020304" pitchFamily="18" charset="0"/>
                <a:cs typeface="Times New Roman" panose="02020603050405020304" pitchFamily="18" charset="0"/>
              </a:rPr>
              <a:t>питьевой воды</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true Brit </a:t>
            </a:r>
            <a:r>
              <a:rPr lang="en-US" sz="2800" b="1" dirty="0">
                <a:latin typeface="Times New Roman" panose="02020603050405020304" pitchFamily="18" charset="0"/>
                <a:cs typeface="Times New Roman" panose="02020603050405020304" pitchFamily="18" charset="0"/>
              </a:rPr>
              <a:t>has a weekly bath</a:t>
            </a:r>
          </a:p>
          <a:p>
            <a:pPr algn="ctr"/>
            <a:r>
              <a:rPr lang="ru-RU" sz="2800" dirty="0" smtClean="0">
                <a:latin typeface="Times New Roman" panose="02020603050405020304" pitchFamily="18" charset="0"/>
                <a:cs typeface="Times New Roman" panose="02020603050405020304" pitchFamily="18" charset="0"/>
              </a:rPr>
              <a:t>(</a:t>
            </a:r>
            <a:r>
              <a:rPr lang="ru-RU" sz="2800" b="1" i="1" dirty="0" smtClean="0">
                <a:latin typeface="Times New Roman" panose="02020603050405020304" pitchFamily="18" charset="0"/>
                <a:cs typeface="Times New Roman" panose="02020603050405020304" pitchFamily="18" charset="0"/>
              </a:rPr>
              <a:t>принимает </a:t>
            </a:r>
            <a:r>
              <a:rPr lang="ru-RU" sz="2800" b="1" i="1" dirty="0">
                <a:latin typeface="Times New Roman" panose="02020603050405020304" pitchFamily="18" charset="0"/>
                <a:cs typeface="Times New Roman" panose="02020603050405020304" pitchFamily="18" charset="0"/>
              </a:rPr>
              <a:t>ванну раз в </a:t>
            </a:r>
            <a:r>
              <a:rPr lang="ru-RU" sz="2800" b="1" i="1" dirty="0" smtClean="0">
                <a:latin typeface="Times New Roman" panose="02020603050405020304" pitchFamily="18" charset="0"/>
                <a:cs typeface="Times New Roman" panose="02020603050405020304" pitchFamily="18" charset="0"/>
              </a:rPr>
              <a:t>неделю</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4098" name="Picture 2" descr="D:\Users\shmeleva_i_a\Desktop\фото многогранная\god-save-the-qu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985" y="4947671"/>
            <a:ext cx="1910329" cy="19103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D:\Users\shmeleva_i_a\Desktop\фото многогранная\t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 y="3356992"/>
            <a:ext cx="1466387" cy="17596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D:\Users\shmeleva_i_a\Desktop\фото многогранная\bat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3357105"/>
            <a:ext cx="2356222" cy="181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854797"/>
      </p:ext>
    </p:extLst>
  </p:cSld>
  <p:clrMapOvr>
    <a:masterClrMapping/>
  </p:clrMapOvr>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598</Words>
  <Application>Microsoft Office PowerPoint</Application>
  <PresentationFormat>Экран (4:3)</PresentationFormat>
  <Paragraphs>100</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Санкт-Петербург 2017</vt:lpstr>
      <vt:lpstr>Цель исследования – изучение реалий английской культуры и способов их перевода.   Предмет исследования: роль культурных реалий английского языка в понимании национального и исторического своеобразия народов Великобритании.  Выдвинутая цель исследования определила следующие задачи: 1. Изучить понятие «реалии» как языковой и культурной особенности страны и народа; 2. Проанализировать способы перевода реалий на русский язык; 3. Рассмотреть уклад жизни и воспитания британцев для представления термина реалий; 4. Разработать анкету «Facts about Britain» («Факты о Британии»); 5. Провести анкетирование среди учащихся 11 класса, чтобы определить насколько близко ученики ознакомлены с культурным содержанием изучаемого языка; 6. Разработать брошюру для уроков страноведения, содержащую наиболее встречающиеся и употребляемые реалии страны изучаемого языка.</vt:lpstr>
      <vt:lpstr>Презентация PowerPoint</vt:lpstr>
      <vt:lpstr>To be British  Britain – the right names  Britain – or Great Britain (GB) – is the name for England, Wales and Scotland. The British Isles is the name for England, Scotland, Wales, both parts of Ireland, the Isle of Man and the Channel Islands. The United Kingdom (UK) is England, Scotland, Wales and Northern Ireland. The British Government is the government of the UK.  People who live in Britain are called British. Many people think that ‘English’ is the same as ‘British’. But England is only one of the four nations in the UK. The Scots, Welsh and Northern Irish are British too. They sometimes get angry when they are called ‘English’.</vt:lpstr>
      <vt:lpstr>Union Jack Britain’s flag is called the ‘Union Jack’. It’s really three flags on top of each other and it represents England, Scotland and Ireland. Of course, each country in Britain has its own flag. It is worth remembering that the Union Jack is more popular in England than in Ireland, Scotland and Wales. The reason is that the Welsh, Scottish and Irish do not like being reminded of the time when they lost their independence to England.</vt:lpstr>
      <vt:lpstr>The British character  There are some cultural characteristics.  For example, it is true that British people often talk about the weather, especially if they don’t know each other very well.  Nowhere else in Britain a cup of tea plays such an important role as it does in England. Tea is not just a drink, it’s a whole English institution. In joy and trouble, a good cup of tea is what makes English people cope with whatever life throws at them. Another example is some Scottish eating habits. One of them is deep-fried Mars-bars. Do you know how they are made? It’s very simple – you take a Mars-bar, dip it in batter and then fry it in hot oil. Do you know any other nations that do that? I think not!</vt:lpstr>
      <vt:lpstr>How the British relax or Gardening Like everybody else, British people like doing things outside work.  Gardening is a well-known favourite. As the British weather un Britain is relatively mild, British people manage to do gardening almost all the year around. Every Sunday morning (except for winter) they come out to mow their lawns. (садоводство, стрижка лужайки перед домом ради удовольствия,  уход за садом) Walking is also popular. You need a good pair of walking boots or 'wellies' to enjoy your walk. Walking as a leisure activity has a long tradition in England. (прорезиненная обувь для прогулок) Politeness - вежливость  The cuppa (an affectionate name for a cup of tea) – чашечка чая  Queuing - Нельзя стать первым без очереди!  Double-deckers – двухэтажный автобус  Good manners – хорошие манеры  Sense of humour – чувство юмора </vt:lpstr>
      <vt:lpstr>The British and food  The British have a ‘sweet tooth’. They love cakes, chocolates and sweets.   Twenty years ago, British people usually ate at home. They only went out for a meal at special times, like for somebody’s birthday. But today many people eat out at least once a week.  On the 25th of January many Scottish people go to ‘Burns’ suppers’. At these parties they read from the work of their national poet Robert Burns, wear kilts, sing their traditional songs, dance traditional dances and eat haggis. Haggis is Scotland’s best known traditional dish made from lamb’s lungs, liver and heart and mixed with onions and spices. It’s traditionally packed in a sheep’s stomach. It probably doesn’t sound appetising, but most people who were brave enough to try it say that it’s very tasty!  Fish and chips is the classic English take-away food. It is usually bought ready cooked at special shops – fish and chips shops (or ‘chippies’ as they are sometimes called) – and taken away wrapped in paper to be eaten at home or outside.  Afternoon tea is a small meal, not drink. Now most ordinary British families do not have time for afternoon tea at home, but in the past it was a tradition. But the British working population didn’t have afternoon tea. They had a meal at about midday, and a meal after work, between five and seven o’clock. This meal was called ‘high tea’, or just ‘tea’. Some families in Scotland and north of England still have ‘high tea’ and some restaurants in these areas offer it too. </vt:lpstr>
      <vt:lpstr>There’s no English national dress The most famous traditional British dress is undoubtedly the Scottish kilt. The particular pattern of tartan represents the family clan that the person is from. Many people think that Scottish men wear kilts every day. That is not true!  The Scots, the Welsh and the Irish are very proud of their national songs. When the English play football against Scotland or Wales the Scots sing Flower of Scotland and the Welsh sing Land of My Fathers. But the English national song is the same as the British national song – God Save the Queen.</vt:lpstr>
      <vt:lpstr>British superstitions (Плохие приметы)  It's extremely unlucky to walk under a ladder propped against a wall or a building.  It's very bad luck to open an umbrella in the house - it will either bring misfortune to the person who has opened it or to those who live in the house.  It's unlucky to meet or pass someone on the stairs. It's unavoidable, cross your fingers.  It's unlucky to take the last piece of bread on the plate.  It's unlucky to put new shoes on the table.  It's bad luck to pick up scissors that you've dropped.</vt:lpstr>
      <vt:lpstr>The British in quotes  An Englishman, even if he is alone, forms an orderly queue of one. In Britain you need four ‘thank yous’ to buy a bus ticket. </vt:lpstr>
      <vt:lpstr>Выводы:  1. Мы не только ближе познакомились с британской культурой, но и составили  собственную классификацию реалий английского языка  на основе найденных и переведенных нами культурных реалий.  2. Благодаря проведенному анкетированию выяснили сферы жизни британцев, которыми старшеклассники интересуются больше всего.  3. Выделили наиболее встречающиеся и употребляемые в устной и письменной речи реалии и разработали брошюру «Facts about Britain» для старшеклассников.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Шмелева Ирина Александровна</dc:creator>
  <cp:lastModifiedBy>Шмелева Ирина Александровна</cp:lastModifiedBy>
  <cp:revision>56</cp:revision>
  <dcterms:created xsi:type="dcterms:W3CDTF">2017-03-14T11:14:52Z</dcterms:created>
  <dcterms:modified xsi:type="dcterms:W3CDTF">2017-04-06T10:38:58Z</dcterms:modified>
</cp:coreProperties>
</file>